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86" r:id="rId3"/>
    <p:sldId id="380" r:id="rId4"/>
    <p:sldId id="515" r:id="rId5"/>
    <p:sldId id="479" r:id="rId6"/>
    <p:sldId id="531" r:id="rId7"/>
    <p:sldId id="554" r:id="rId8"/>
    <p:sldId id="532" r:id="rId9"/>
    <p:sldId id="480" r:id="rId10"/>
    <p:sldId id="481" r:id="rId11"/>
    <p:sldId id="516" r:id="rId12"/>
    <p:sldId id="482" r:id="rId13"/>
    <p:sldId id="483" r:id="rId14"/>
    <p:sldId id="484" r:id="rId15"/>
    <p:sldId id="485" r:id="rId16"/>
    <p:sldId id="487" r:id="rId17"/>
    <p:sldId id="520" r:id="rId18"/>
    <p:sldId id="521" r:id="rId19"/>
    <p:sldId id="533" r:id="rId20"/>
    <p:sldId id="535" r:id="rId21"/>
    <p:sldId id="522" r:id="rId22"/>
    <p:sldId id="55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324" autoAdjust="0"/>
    <p:restoredTop sz="99822" autoAdjust="0"/>
  </p:normalViewPr>
  <p:slideViewPr>
    <p:cSldViewPr snapToGrid="0">
      <p:cViewPr>
        <p:scale>
          <a:sx n="60" d="100"/>
          <a:sy n="60" d="100"/>
        </p:scale>
        <p:origin x="-60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036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6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9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6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0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2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9065-49F1-47B0-9C77-3F15066A7AD3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9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157655"/>
            <a:ext cx="9567264" cy="6448097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/>
            </a:r>
            <a:br>
              <a:rPr lang="fa-IR" sz="2800" dirty="0" smtClean="0">
                <a:cs typeface="B Titr" panose="00000700000000000000" pitchFamily="2" charset="-78"/>
              </a:rPr>
            </a:br>
            <a:r>
              <a:rPr lang="fa-IR" sz="2800" dirty="0" smtClean="0">
                <a:cs typeface="B Titr" panose="00000700000000000000" pitchFamily="2" charset="-78"/>
              </a:rPr>
              <a:t/>
            </a:r>
            <a:br>
              <a:rPr lang="fa-IR" sz="2800" dirty="0" smtClean="0">
                <a:cs typeface="B Titr" panose="00000700000000000000" pitchFamily="2" charset="-78"/>
              </a:rPr>
            </a:br>
            <a:r>
              <a:rPr lang="fa-IR" sz="2800" dirty="0" smtClean="0">
                <a:cs typeface="B Titr" panose="00000700000000000000" pitchFamily="2" charset="-78"/>
              </a:rPr>
              <a:t/>
            </a:r>
            <a:br>
              <a:rPr lang="fa-IR" sz="2800" dirty="0" smtClean="0">
                <a:cs typeface="B Titr" panose="00000700000000000000" pitchFamily="2" charset="-78"/>
              </a:rPr>
            </a:br>
            <a:r>
              <a:rPr lang="fa-IR" sz="80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زندگی با گزینه ب</a:t>
            </a:r>
            <a:r>
              <a:rPr lang="en-US" sz="80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/>
            </a:r>
            <a:br>
              <a:rPr lang="en-US" sz="8000" b="1" dirty="0" smtClean="0">
                <a:solidFill>
                  <a:srgbClr val="FFC000"/>
                </a:solidFill>
                <a:cs typeface="B Zar" panose="00000400000000000000" pitchFamily="2" charset="-78"/>
              </a:rPr>
            </a:br>
            <a:r>
              <a:rPr lang="fa-IR" sz="4400" b="1" dirty="0" smtClean="0">
                <a:cs typeface="B Zar" panose="00000400000000000000" pitchFamily="2" charset="-78"/>
              </a:rPr>
              <a:t>مواجهه با سختی ها و مشکلات</a:t>
            </a:r>
            <a:br>
              <a:rPr lang="fa-IR" sz="4400" b="1" dirty="0" smtClean="0">
                <a:cs typeface="B Zar" panose="00000400000000000000" pitchFamily="2" charset="-78"/>
              </a:rPr>
            </a:br>
            <a:r>
              <a:rPr lang="fa-IR" sz="4400" b="1" dirty="0" smtClean="0">
                <a:cs typeface="B Zar" panose="00000400000000000000" pitchFamily="2" charset="-78"/>
              </a:rPr>
              <a:t>بالابردن سطح تحمل</a:t>
            </a:r>
            <a:br>
              <a:rPr lang="fa-IR" sz="4400" b="1" dirty="0" smtClean="0">
                <a:cs typeface="B Zar" panose="00000400000000000000" pitchFamily="2" charset="-78"/>
              </a:rPr>
            </a:br>
            <a:r>
              <a:rPr lang="fa-IR" sz="4400" b="1" dirty="0" smtClean="0">
                <a:cs typeface="B Zar" panose="00000400000000000000" pitchFamily="2" charset="-78"/>
              </a:rPr>
              <a:t>یافتن شادی</a:t>
            </a:r>
            <a:r>
              <a:rPr lang="fa-IR" sz="32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/>
            </a:r>
            <a:br>
              <a:rPr lang="fa-IR" sz="3200" b="1" dirty="0" smtClean="0">
                <a:solidFill>
                  <a:srgbClr val="FFC000"/>
                </a:solidFill>
                <a:cs typeface="B Zar" panose="00000400000000000000" pitchFamily="2" charset="-78"/>
              </a:rPr>
            </a:b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4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 smtClean="0">
                <a:cs typeface="B Zar" panose="00000400000000000000" pitchFamily="2" charset="-78"/>
              </a:rPr>
              <a:t>یک واقعیت نادیده گرفته شده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54924"/>
            <a:ext cx="9613861" cy="4367048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ما به همان گونه که اتفاقات منفی را پردازش می کنیم، بطور طبیعی  بذر مقاومت و انعطاف پذیری را در وجودمان می کاریم.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پس ما بطور طبیعی در برابر حوادث و رویدها ی ناخوشایند  مقاوم و انعطاف پذیریم</a:t>
            </a:r>
          </a:p>
        </p:txBody>
      </p:sp>
    </p:spTree>
    <p:extLst>
      <p:ext uri="{BB962C8B-B14F-4D97-AF65-F5344CB8AC3E}">
        <p14:creationId xmlns:p14="http://schemas.microsoft.com/office/powerpoint/2010/main" val="119087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91569" cy="3599316"/>
          </a:xfrm>
        </p:spPr>
        <p:txBody>
          <a:bodyPr>
            <a:normAutofit fontScale="92500" lnSpcReduction="20000"/>
          </a:bodyPr>
          <a:lstStyle/>
          <a:p>
            <a:pPr lvl="0" algn="r" rtl="1">
              <a:lnSpc>
                <a:spcPct val="200000"/>
              </a:lnSpc>
            </a:pPr>
            <a:r>
              <a:rPr lang="fa-IR" sz="3000" b="1" dirty="0">
                <a:solidFill>
                  <a:prstClr val="white"/>
                </a:solidFill>
                <a:cs typeface="B Zar" panose="00000400000000000000" pitchFamily="2" charset="-78"/>
              </a:rPr>
              <a:t>مارتین سلیگمن  روان شناس مثبت گرا پس </a:t>
            </a: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از</a:t>
            </a:r>
          </a:p>
          <a:p>
            <a:pPr lvl="0" algn="r" rtl="1">
              <a:lnSpc>
                <a:spcPct val="200000"/>
              </a:lnSpc>
            </a:pP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white"/>
                </a:solidFill>
                <a:cs typeface="B Zar" panose="00000400000000000000" pitchFamily="2" charset="-78"/>
              </a:rPr>
              <a:t>ده ها مطالعه در مورد این که مردم چگونه </a:t>
            </a: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با</a:t>
            </a:r>
          </a:p>
          <a:p>
            <a:pPr lvl="0" algn="r" rtl="1">
              <a:lnSpc>
                <a:spcPct val="200000"/>
              </a:lnSpc>
            </a:pP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white"/>
                </a:solidFill>
                <a:cs typeface="B Zar" panose="00000400000000000000" pitchFamily="2" charset="-78"/>
              </a:rPr>
              <a:t>شکست ها ، ناکامی ها، حوادث ناخوایند </a:t>
            </a: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و</a:t>
            </a:r>
          </a:p>
          <a:p>
            <a:pPr lvl="0" algn="r" rtl="1">
              <a:lnSpc>
                <a:spcPct val="200000"/>
              </a:lnSpc>
            </a:pPr>
            <a:r>
              <a:rPr lang="fa-IR" sz="3000" b="1" dirty="0" smtClean="0">
                <a:solidFill>
                  <a:prstClr val="white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prstClr val="white"/>
                </a:solidFill>
                <a:cs typeface="B Zar" panose="00000400000000000000" pitchFamily="2" charset="-78"/>
              </a:rPr>
              <a:t>رخدادهای بد مقابله می کنند به نتایج جالبی دست یافت</a:t>
            </a:r>
            <a:endParaRPr lang="en-US" sz="3000" b="1" dirty="0">
              <a:solidFill>
                <a:prstClr val="white"/>
              </a:solidFill>
              <a:cs typeface="B Zar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2" y="2049517"/>
            <a:ext cx="3016304" cy="397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80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مارتین سلیگمن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2756"/>
          </a:xfrm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74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سه عامل مهم که باعث می شود در برابر حوادث ناخوشایند مقاومت و انعطاف پذیری لازم  نداشته باشیم</a:t>
            </a:r>
          </a:p>
          <a:p>
            <a:pPr algn="r" rtl="1">
              <a:lnSpc>
                <a:spcPct val="200000"/>
              </a:lnSpc>
            </a:pPr>
            <a:r>
              <a:rPr lang="fa-IR" sz="9800" b="1" dirty="0" smtClean="0">
                <a:cs typeface="B Zar" panose="00000400000000000000" pitchFamily="2" charset="-78"/>
              </a:rPr>
              <a:t>1-شخصی سازی(</a:t>
            </a:r>
            <a:r>
              <a:rPr lang="en-US" sz="9800" b="1" dirty="0" smtClean="0">
                <a:cs typeface="B Zar" panose="00000400000000000000" pitchFamily="2" charset="-78"/>
              </a:rPr>
              <a:t>personalization</a:t>
            </a:r>
            <a:r>
              <a:rPr lang="fa-IR" sz="9800" b="1" dirty="0" smtClean="0">
                <a:cs typeface="B Zar" panose="00000400000000000000" pitchFamily="2" charset="-78"/>
              </a:rPr>
              <a:t>)</a:t>
            </a:r>
            <a:endParaRPr lang="en-US" sz="9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9800" b="1" dirty="0" smtClean="0">
                <a:cs typeface="B Zar" panose="00000400000000000000" pitchFamily="2" charset="-78"/>
              </a:rPr>
              <a:t>2-فراگیربودن(</a:t>
            </a:r>
            <a:r>
              <a:rPr lang="en-US" sz="9800" b="1" dirty="0" err="1" smtClean="0">
                <a:cs typeface="B Zar" panose="00000400000000000000" pitchFamily="2" charset="-78"/>
              </a:rPr>
              <a:t>pervaisiveness</a:t>
            </a:r>
            <a:r>
              <a:rPr lang="fa-IR" sz="9800" b="1" dirty="0" smtClean="0">
                <a:cs typeface="B Zar" panose="00000400000000000000" pitchFamily="2" charset="-78"/>
              </a:rPr>
              <a:t>)</a:t>
            </a:r>
            <a:endParaRPr lang="en-US" sz="9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9800" b="1" dirty="0" smtClean="0">
                <a:cs typeface="B Zar" panose="00000400000000000000" pitchFamily="2" charset="-78"/>
              </a:rPr>
              <a:t>3-تداوم(</a:t>
            </a:r>
            <a:r>
              <a:rPr lang="en-US" sz="9800" b="1" dirty="0" smtClean="0">
                <a:cs typeface="B Zar" panose="00000400000000000000" pitchFamily="2" charset="-78"/>
              </a:rPr>
              <a:t>permanence</a:t>
            </a:r>
            <a:r>
              <a:rPr lang="fa-IR" sz="7400" b="1" dirty="0" smtClean="0">
                <a:cs typeface="B Zar" panose="00000400000000000000" pitchFamily="2" charset="-78"/>
              </a:rPr>
              <a:t>)</a:t>
            </a:r>
          </a:p>
          <a:p>
            <a:pPr algn="r" rtl="1">
              <a:lnSpc>
                <a:spcPct val="20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49" y="3207791"/>
            <a:ext cx="3028950" cy="312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73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1024758"/>
            <a:ext cx="9613861" cy="1072056"/>
          </a:xfrm>
        </p:spPr>
        <p:txBody>
          <a:bodyPr>
            <a:noAutofit/>
          </a:bodyPr>
          <a:lstStyle/>
          <a:p>
            <a:pPr marL="228600" lvl="0" indent="-228600" algn="ctr" rtl="1">
              <a:lnSpc>
                <a:spcPct val="200000"/>
              </a:lnSpc>
              <a:spcBef>
                <a:spcPts val="1000"/>
              </a:spcBef>
            </a:pPr>
            <a:r>
              <a:rPr lang="fa-IR" sz="3200" b="1" dirty="0">
                <a:solidFill>
                  <a:prstClr val="white"/>
                </a:solidFill>
                <a:cs typeface="B Zar" panose="00000400000000000000" pitchFamily="2" charset="-78"/>
              </a:rPr>
              <a:t>1-شخصی سازی(</a:t>
            </a:r>
            <a:r>
              <a:rPr lang="en-US" sz="3200" b="1" dirty="0">
                <a:solidFill>
                  <a:prstClr val="white"/>
                </a:solidFill>
                <a:cs typeface="B Zar" panose="00000400000000000000" pitchFamily="2" charset="-78"/>
              </a:rPr>
              <a:t>personalization</a:t>
            </a:r>
            <a:r>
              <a:rPr lang="fa-IR" sz="3200" b="1" dirty="0">
                <a:solidFill>
                  <a:prstClr val="white"/>
                </a:solidFill>
                <a:cs typeface="B Zar" panose="00000400000000000000" pitchFamily="2" charset="-78"/>
              </a:rPr>
              <a:t>)</a:t>
            </a:r>
            <a:r>
              <a:rPr lang="en-US" sz="3200" b="1" dirty="0">
                <a:solidFill>
                  <a:prstClr val="white"/>
                </a:solidFill>
                <a:cs typeface="B Zar" panose="00000400000000000000" pitchFamily="2" charset="-78"/>
              </a:rPr>
              <a:t/>
            </a:r>
            <a:br>
              <a:rPr lang="en-US" sz="3200" b="1" dirty="0">
                <a:solidFill>
                  <a:prstClr val="white"/>
                </a:solidFill>
                <a:cs typeface="B Zar" panose="00000400000000000000" pitchFamily="2" charset="-78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4000" b="1" dirty="0" smtClean="0">
                <a:cs typeface="B Zar" panose="00000400000000000000" pitchFamily="2" charset="-78"/>
              </a:rPr>
              <a:t>این باور که من مقصر هستم</a:t>
            </a:r>
          </a:p>
          <a:p>
            <a:pPr algn="r" rt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61" y="2222938"/>
            <a:ext cx="2857500" cy="405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89" y="3310759"/>
            <a:ext cx="6228365" cy="263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634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580069"/>
          </a:xfrm>
        </p:spPr>
        <p:txBody>
          <a:bodyPr>
            <a:noAutofit/>
          </a:bodyPr>
          <a:lstStyle/>
          <a:p>
            <a:pPr marL="228600" lvl="0" indent="-228600" algn="ctr" rtl="1">
              <a:lnSpc>
                <a:spcPct val="200000"/>
              </a:lnSpc>
              <a:spcBef>
                <a:spcPts val="1000"/>
              </a:spcBef>
            </a:pPr>
            <a:r>
              <a:rPr lang="fa-IR" b="1" dirty="0">
                <a:solidFill>
                  <a:prstClr val="white"/>
                </a:solidFill>
                <a:cs typeface="B Zar" panose="00000400000000000000" pitchFamily="2" charset="-78"/>
              </a:rPr>
              <a:t>2-فراگیربودن(</a:t>
            </a:r>
            <a:r>
              <a:rPr lang="en-US" b="1" dirty="0" err="1">
                <a:solidFill>
                  <a:prstClr val="white"/>
                </a:solidFill>
                <a:cs typeface="B Zar" panose="00000400000000000000" pitchFamily="2" charset="-78"/>
              </a:rPr>
              <a:t>pervaisiveness</a:t>
            </a:r>
            <a:r>
              <a:rPr lang="fa-IR" b="1" dirty="0">
                <a:solidFill>
                  <a:prstClr val="white"/>
                </a:solidFill>
                <a:cs typeface="B Zar" panose="00000400000000000000" pitchFamily="2" charset="-78"/>
              </a:rPr>
              <a:t>)</a:t>
            </a:r>
            <a:r>
              <a:rPr lang="en-US" b="1" dirty="0">
                <a:solidFill>
                  <a:prstClr val="white"/>
                </a:solidFill>
                <a:cs typeface="B Zar" panose="00000400000000000000" pitchFamily="2" charset="-78"/>
              </a:rPr>
              <a:t/>
            </a:r>
            <a:br>
              <a:rPr lang="en-US" b="1" dirty="0">
                <a:solidFill>
                  <a:prstClr val="white"/>
                </a:solidFill>
                <a:cs typeface="B Zar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این باور که شکست، حادثه و رویداد تمام ابعاد زندگی مرا در بر خواهد گرفت و همه حوزه های زندگی ام را در بر خواهد گرفت</a:t>
            </a:r>
            <a:endParaRPr lang="en-US" sz="2800" b="1" dirty="0"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2" y="4324186"/>
            <a:ext cx="745709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608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 algn="ctr" rtl="1">
              <a:lnSpc>
                <a:spcPct val="200000"/>
              </a:lnSpc>
              <a:spcBef>
                <a:spcPts val="1000"/>
              </a:spcBef>
            </a:pPr>
            <a:r>
              <a:rPr lang="fa-IR" b="1" dirty="0">
                <a:solidFill>
                  <a:prstClr val="white"/>
                </a:solidFill>
                <a:cs typeface="B Zar" panose="00000400000000000000" pitchFamily="2" charset="-78"/>
              </a:rPr>
              <a:t>3-تداوم(</a:t>
            </a:r>
            <a:r>
              <a:rPr lang="en-US" b="1" dirty="0">
                <a:solidFill>
                  <a:prstClr val="white"/>
                </a:solidFill>
                <a:cs typeface="B Zar" panose="00000400000000000000" pitchFamily="2" charset="-78"/>
              </a:rPr>
              <a:t>permanence</a:t>
            </a:r>
            <a:r>
              <a:rPr lang="fa-IR" sz="2100" b="1" dirty="0">
                <a:solidFill>
                  <a:prstClr val="white"/>
                </a:solidFill>
                <a:cs typeface="B Zar" panose="00000400000000000000" pitchFamily="2" charset="-78"/>
              </a:rPr>
              <a:t>)</a:t>
            </a:r>
            <a:br>
              <a:rPr lang="fa-IR" sz="2100" b="1" dirty="0">
                <a:solidFill>
                  <a:prstClr val="white"/>
                </a:solidFill>
                <a:cs typeface="B Zar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این باور که پس لرزه ها و اثرات این رویداد برای همیشه باقی خواهد ماند</a:t>
            </a:r>
            <a:endParaRPr lang="en-US" sz="32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86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b="1" dirty="0" smtClean="0">
                <a:cs typeface="B Zar" panose="00000400000000000000" pitchFamily="2" charset="-78"/>
              </a:rPr>
              <a:t>دام سه </a:t>
            </a:r>
            <a:r>
              <a:rPr lang="en-US" sz="4800" b="1" dirty="0" smtClean="0">
                <a:cs typeface="B Zar" panose="00000400000000000000" pitchFamily="2" charset="-78"/>
              </a:rPr>
              <a:t>P</a:t>
            </a:r>
            <a:endParaRPr lang="en-US" sz="48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این سه </a:t>
            </a:r>
            <a:r>
              <a:rPr lang="en-US" sz="3600" b="1" dirty="0" smtClean="0">
                <a:cs typeface="B Zar" panose="00000400000000000000" pitchFamily="2" charset="-78"/>
              </a:rPr>
              <a:t>P </a:t>
            </a:r>
            <a:r>
              <a:rPr lang="fa-IR" sz="3600" b="1" dirty="0" smtClean="0">
                <a:cs typeface="B Zar" panose="00000400000000000000" pitchFamily="2" charset="-78"/>
              </a:rPr>
              <a:t> مانند حلقه ای دور سرمان می چرخند و مدام می گویند: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- این ها همه تقصیر خودم هست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-همه چیز افتضاح است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-تمام زندگی من  افتضاح و وحشتناک است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همیشه هم قرار تست همین طور افتضاح بماند</a:t>
            </a:r>
            <a:endParaRPr lang="en-US" sz="36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967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07628"/>
            <a:ext cx="9613861" cy="4445875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31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تحقیقات علمی مختلف نشان می دهد زمانی که باور </a:t>
            </a: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کنیم:</a:t>
            </a:r>
          </a:p>
          <a:p>
            <a:pPr algn="r" rtl="1">
              <a:lnSpc>
                <a:spcPct val="150000"/>
              </a:lnSpc>
            </a:pP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 </a:t>
            </a:r>
            <a:r>
              <a:rPr lang="fa-IR" sz="31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این وضعیت دشوار فقط تقصیر خودمان </a:t>
            </a: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نیست</a:t>
            </a:r>
          </a:p>
          <a:p>
            <a:pPr algn="r" rtl="1">
              <a:lnSpc>
                <a:spcPct val="150000"/>
              </a:lnSpc>
            </a:pP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 </a:t>
            </a:r>
            <a:r>
              <a:rPr lang="fa-IR" sz="31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تمام جنبه های زندگی تان را تحت تاثیر قرار نخواهد </a:t>
            </a: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داد</a:t>
            </a:r>
          </a:p>
          <a:p>
            <a:pPr algn="r" rtl="1">
              <a:lnSpc>
                <a:spcPct val="150000"/>
              </a:lnSpc>
            </a:pP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 </a:t>
            </a:r>
            <a:r>
              <a:rPr lang="fa-IR" sz="31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و قرار نیست همیشه وجود داشته باشد و بلاخره روزی به زندگی عادی برمی </a:t>
            </a:r>
            <a:r>
              <a:rPr lang="fa-IR" sz="3100" b="1" dirty="0" smtClean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گردیم</a:t>
            </a:r>
          </a:p>
          <a:p>
            <a:pPr algn="r" rtl="1">
              <a:lnSpc>
                <a:spcPct val="150000"/>
              </a:lnSpc>
            </a:pPr>
            <a:r>
              <a:rPr lang="fa-IR" sz="31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درک این موضوع که حوادث زندگی فراگیر و دائمی نیستند باعث می شود افراد کمتر دچار افسردگی شوند و راحت تر بتوانند با مشکلات مقابله کنند</a:t>
            </a:r>
            <a:r>
              <a:rPr lang="fa-IR" sz="32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.</a:t>
            </a:r>
            <a:endParaRPr lang="en-US" sz="36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153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3200" b="1" dirty="0">
                <a:solidFill>
                  <a:srgbClr val="FFFF00"/>
                </a:solidFill>
                <a:latin typeface="iranyekan"/>
                <a:cs typeface="B Zar" panose="00000400000000000000" pitchFamily="2" charset="-78"/>
              </a:rPr>
              <a:t>بهبود یافتن و بازیابی در اتفاقات ناگوار مثل طلاق، مرگ، تجاوز یک فرایند فوق العاده دشوار و پیچیده است و روالش برای هر فرد، متفاوت از دیگری است</a:t>
            </a:r>
            <a:endParaRPr lang="en-US" sz="32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3302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درماندگی خودآموخته شده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8" y="2552699"/>
            <a:ext cx="9238593" cy="328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59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 smtClean="0">
                <a:cs typeface="B Zar" panose="00000400000000000000" pitchFamily="2" charset="-78"/>
              </a:rPr>
              <a:t>مقدمه</a:t>
            </a:r>
            <a:endParaRPr lang="en-US" sz="48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تو </a:t>
            </a:r>
            <a:r>
              <a:rPr lang="fa-IR" sz="3600" b="1" dirty="0">
                <a:cs typeface="B Zar" panose="00000400000000000000" pitchFamily="2" charset="-78"/>
              </a:rPr>
              <a:t>مگو همه به جنگند و ز صلح من چه آید</a:t>
            </a:r>
          </a:p>
          <a:p>
            <a:pPr algn="r" rtl="1">
              <a:lnSpc>
                <a:spcPct val="150000"/>
              </a:lnSpc>
            </a:pPr>
            <a:r>
              <a:rPr lang="en-US" sz="3600" b="1" dirty="0" smtClean="0">
                <a:cs typeface="B Zar" panose="00000400000000000000" pitchFamily="2" charset="-78"/>
              </a:rPr>
              <a:t>                </a:t>
            </a:r>
            <a:r>
              <a:rPr lang="fa-IR" sz="3600" b="1" dirty="0" smtClean="0">
                <a:cs typeface="B Zar" panose="00000400000000000000" pitchFamily="2" charset="-78"/>
              </a:rPr>
              <a:t>تو </a:t>
            </a:r>
            <a:r>
              <a:rPr lang="fa-IR" sz="3600" b="1" dirty="0">
                <a:cs typeface="B Zar" panose="00000400000000000000" pitchFamily="2" charset="-78"/>
              </a:rPr>
              <a:t>یکی </a:t>
            </a:r>
            <a:r>
              <a:rPr lang="fa-IR" sz="3600" b="1" dirty="0" smtClean="0">
                <a:cs typeface="B Zar" panose="00000400000000000000" pitchFamily="2" charset="-78"/>
              </a:rPr>
              <a:t>نه‌ای هزاری، </a:t>
            </a:r>
            <a:r>
              <a:rPr lang="fa-IR" sz="3600" b="1" dirty="0">
                <a:cs typeface="B Zar" panose="00000400000000000000" pitchFamily="2" charset="-78"/>
              </a:rPr>
              <a:t>تو چراغ خود برافروز</a:t>
            </a:r>
          </a:p>
          <a:p>
            <a:pPr algn="r" rt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03" y="4540634"/>
            <a:ext cx="944354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587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 rtl="1">
              <a:lnSpc>
                <a:spcPct val="150000"/>
              </a:lnSpc>
              <a:spcBef>
                <a:spcPts val="1000"/>
              </a:spcBef>
            </a:pPr>
            <a:r>
              <a:rPr lang="fa-IR" sz="3200" b="1" dirty="0">
                <a:latin typeface="IRANSans"/>
                <a:cs typeface="B Zar" panose="00000400000000000000" pitchFamily="2" charset="-78"/>
              </a:rPr>
              <a:t>تعریف درماندگی </a:t>
            </a:r>
            <a:r>
              <a:rPr lang="en-US" sz="3200" b="1" dirty="0" smtClean="0">
                <a:latin typeface="IRANSans"/>
                <a:cs typeface="B Zar" panose="00000400000000000000" pitchFamily="2" charset="-78"/>
              </a:rPr>
              <a:t>Helplessness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32396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atin typeface="IRANSans"/>
                <a:cs typeface="B Zar" panose="00000400000000000000" pitchFamily="2" charset="-78"/>
              </a:rPr>
              <a:t>در </a:t>
            </a:r>
            <a:r>
              <a:rPr lang="fa-IR" sz="2800" b="1" dirty="0">
                <a:latin typeface="IRANSans"/>
                <a:cs typeface="B Zar" panose="00000400000000000000" pitchFamily="2" charset="-78"/>
              </a:rPr>
              <a:t>زبان سلیگمن، درماندگی یعنی: </a:t>
            </a:r>
            <a:r>
              <a:rPr lang="fa-IR" sz="2800" b="1" dirty="0" smtClean="0">
                <a:latin typeface="IRANSans"/>
                <a:cs typeface="B Zar" panose="00000400000000000000" pitchFamily="2" charset="-78"/>
              </a:rPr>
              <a:t>ادراک </a:t>
            </a:r>
            <a:r>
              <a:rPr lang="fa-IR" sz="2800" b="1" dirty="0">
                <a:latin typeface="IRANSans"/>
                <a:cs typeface="B Zar" panose="00000400000000000000" pitchFamily="2" charset="-78"/>
              </a:rPr>
              <a:t>کنترل نداشتن بر وضعیت موجود</a:t>
            </a:r>
            <a:r>
              <a:rPr lang="fa-IR" b="1" dirty="0">
                <a:solidFill>
                  <a:srgbClr val="FFFF00"/>
                </a:solidFill>
                <a:latin typeface="IRANSans"/>
                <a:cs typeface="B Zar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rgbClr val="FFFF00"/>
                </a:solidFill>
                <a:latin typeface="IRANSans"/>
                <a:cs typeface="B Zar" panose="00000400000000000000" pitchFamily="2" charset="-78"/>
              </a:rPr>
              <a:t>دقت داشته باشید که کلمه‌ی ادراک در جمله‌ی بالا بسیار کلیدی است.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rgbClr val="FFFF00"/>
                </a:solidFill>
                <a:latin typeface="IRANSans"/>
                <a:cs typeface="B Zar" panose="00000400000000000000" pitchFamily="2" charset="-78"/>
              </a:rPr>
              <a:t>این‌که شما بر وضعیت موجود کنترل دارید یا ندارید، بحث سلیگمن نیست.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rgbClr val="FFFF00"/>
                </a:solidFill>
                <a:latin typeface="IRANSans"/>
                <a:cs typeface="B Zar" panose="00000400000000000000" pitchFamily="2" charset="-78"/>
              </a:rPr>
              <a:t>بحث این است که فکر می‌کنید روی شرایط کنترل دارید یا فکر می‌کنید کنترلی روی شرایط ندارید؟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264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atin typeface="iranyekan"/>
                <a:cs typeface="B Zar" panose="00000400000000000000" pitchFamily="2" charset="-78"/>
              </a:rPr>
              <a:t>دکتر سلیگمن به این نتیجه رسیده بود کلماتی مانند هرگز و همیشه نشانه های تداوم و استمرار هستند و بهتر است بجای آن از گاهی، اوقات و اخیرا استفاده کنیم</a:t>
            </a:r>
            <a:r>
              <a:rPr lang="fa-IR" b="1" dirty="0" smtClean="0">
                <a:latin typeface="iranyekan"/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latin typeface="iranyekan"/>
                <a:cs typeface="B Zar" panose="00000400000000000000" pitchFamily="2" charset="-78"/>
              </a:rPr>
              <a:t> </a:t>
            </a:r>
            <a:r>
              <a:rPr lang="fa-IR" b="1" dirty="0">
                <a:latin typeface="iranyekan"/>
                <a:cs typeface="B Zar" panose="00000400000000000000" pitchFamily="2" charset="-78"/>
              </a:rPr>
              <a:t>مثلا بجای گفتن جمله “همیشه این حس بد را خواهم داشت” بگوییم “گاهی این حس بد به من دست خواهد داد</a:t>
            </a:r>
            <a:r>
              <a:rPr lang="fa-IR" b="1" dirty="0" smtClean="0">
                <a:latin typeface="iranyekan"/>
                <a:cs typeface="B Zar" panose="00000400000000000000" pitchFamily="2" charset="-78"/>
              </a:rPr>
              <a:t>”.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latin typeface="iranyekan"/>
                <a:cs typeface="B Zar" panose="00000400000000000000" pitchFamily="2" charset="-78"/>
              </a:rPr>
              <a:t> </a:t>
            </a:r>
            <a:r>
              <a:rPr lang="fa-IR" b="1" dirty="0">
                <a:latin typeface="iranyekan"/>
                <a:cs typeface="B Zar" panose="00000400000000000000" pitchFamily="2" charset="-78"/>
              </a:rPr>
              <a:t>با اینکه این جملات آنقدر امیدبخش و عالی نیستند ولی در نوع خود پیشرفت محسوب می شود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444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سئوالات شخصی یا انسانی</a:t>
            </a: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>
                <a:cs typeface="B Zar" panose="00000400000000000000" pitchFamily="2" charset="-78"/>
              </a:rPr>
              <a:t>چقدر دیگران را وارد حریم شخصی خود کنیم</a:t>
            </a:r>
            <a:endParaRPr lang="en-US" sz="36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20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rtl="1">
              <a:spcBef>
                <a:spcPts val="1000"/>
              </a:spcBef>
            </a:pPr>
            <a:r>
              <a:rPr lang="fa-IR" b="1" dirty="0" smtClean="0">
                <a:solidFill>
                  <a:prstClr val="white"/>
                </a:solidFill>
                <a:cs typeface="B Zar" panose="00000400000000000000" pitchFamily="2" charset="-78"/>
              </a:rPr>
              <a:t>مقدمه</a:t>
            </a:r>
            <a:r>
              <a:rPr lang="en-US" sz="2400" dirty="0">
                <a:solidFill>
                  <a:prstClr val="white"/>
                </a:solidFill>
              </a:rPr>
              <a:t/>
            </a:r>
            <a:br>
              <a:rPr lang="en-US" sz="2400" dirty="0">
                <a:solidFill>
                  <a:prstClr val="white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3655197" cy="3599316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248" y="2336873"/>
            <a:ext cx="6069724" cy="3599316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فراز و فرودهای زندگی</a:t>
            </a:r>
            <a:endParaRPr lang="en-US" sz="32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مرگ عزیزان</a:t>
            </a:r>
          </a:p>
          <a:p>
            <a:pPr algn="r" rtl="1">
              <a:lnSpc>
                <a:spcPct val="1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تولد فرزند ناقص</a:t>
            </a:r>
          </a:p>
          <a:p>
            <a:pPr algn="r" rtl="1">
              <a:lnSpc>
                <a:spcPct val="1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خیانت </a:t>
            </a:r>
          </a:p>
          <a:p>
            <a:pPr algn="r" rtl="1">
              <a:lnSpc>
                <a:spcPct val="1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نادیده گرفته شدن</a:t>
            </a:r>
          </a:p>
          <a:p>
            <a:pPr lvl="0" algn="r" rtl="1"/>
            <a:r>
              <a:rPr lang="fa-IR" sz="3200" b="1" dirty="0">
                <a:solidFill>
                  <a:prstClr val="white"/>
                </a:solidFill>
                <a:cs typeface="B Zar" panose="00000400000000000000" pitchFamily="2" charset="-78"/>
              </a:rPr>
              <a:t>حوادث طبیعی </a:t>
            </a:r>
          </a:p>
          <a:p>
            <a:pPr algn="r" rtl="1">
              <a:lnSpc>
                <a:spcPct val="100000"/>
              </a:lnSpc>
            </a:pPr>
            <a:endParaRPr lang="en-US" sz="4000" b="1" dirty="0">
              <a:cs typeface="B Zar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46" y="2443656"/>
            <a:ext cx="3831020" cy="349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5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شکست های پی در پی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مورد تحقیر و تمسخر قرار گرفتن 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سوء استفاده قرار گرفتن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تجاوز </a:t>
            </a:r>
          </a:p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اخراج و از دست دادن شغل و موقعیت</a:t>
            </a:r>
            <a:endParaRPr lang="en-US" sz="36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602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به عبارات زیر خوب توجه کنیم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پس از مرگ ناگهانی همسرم احساس کردم من و فرزندانم دیگر هیچ وقت شاد نخواهیم شد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انگار در یک خلا گرفتار شده بودم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به یک پوچی عمیق در قلبم رسیده بودم، و احساس می کردم این حالت باعث می شود حتی نتوانم درست نفس بکشم</a:t>
            </a:r>
          </a:p>
          <a:p>
            <a:pPr algn="r" rtl="1">
              <a:lnSpc>
                <a:spcPct val="150000"/>
              </a:lnSpc>
            </a:pPr>
            <a:endParaRPr lang="en-US" sz="32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038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Zar" panose="00000400000000000000" pitchFamily="2" charset="-78"/>
              </a:rPr>
              <a:t>هر کدام از ما ممکن است در همچنین وضعیتی قرار گرفته باشیم</a:t>
            </a:r>
            <a:endParaRPr lang="en-US" sz="4400" b="1" dirty="0">
              <a:cs typeface="B Zar" panose="00000400000000000000" pitchFamily="2" charset="-78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40" y="3595031"/>
            <a:ext cx="46337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36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4000" b="1" dirty="0" smtClean="0">
                <a:cs typeface="B Zar" panose="00000400000000000000" pitchFamily="2" charset="-78"/>
              </a:rPr>
              <a:t>برای رهایی از این وضعیت چه شیوه هایی را در پیش گرفته ایم</a:t>
            </a:r>
            <a:endParaRPr lang="en-US" sz="4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31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سه هدف اصلی این برنامه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" y="4303986"/>
            <a:ext cx="11445765" cy="239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34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 smtClean="0">
                <a:cs typeface="B Zar" panose="00000400000000000000" pitchFamily="2" charset="-78"/>
              </a:rPr>
              <a:t>سه هدف اصلی </a:t>
            </a:r>
            <a:endParaRPr lang="en-US" sz="40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1- مواجهه با سختی ها و مشکلات</a:t>
            </a:r>
          </a:p>
          <a:p>
            <a:pPr algn="r" rtl="1">
              <a:lnSpc>
                <a:spcPct val="20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2- بالابردن سطح تحمل یا افزایش تاب آوری</a:t>
            </a:r>
          </a:p>
          <a:p>
            <a:pPr algn="r" rtl="1">
              <a:lnSpc>
                <a:spcPct val="20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3-یافتن شادی </a:t>
            </a:r>
            <a:endParaRPr lang="en-US" sz="36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29162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2631</TotalTime>
  <Words>519</Words>
  <Application>Microsoft Office PowerPoint</Application>
  <PresentationFormat>Custom</PresentationFormat>
  <Paragraphs>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Berlin</vt:lpstr>
      <vt:lpstr>   زندگی با گزینه ب مواجهه با سختی ها و مشکلات بالابردن سطح تحمل یافتن شادی </vt:lpstr>
      <vt:lpstr>مقدمه</vt:lpstr>
      <vt:lpstr>مقدمه </vt:lpstr>
      <vt:lpstr>PowerPoint Presentation</vt:lpstr>
      <vt:lpstr>به عبارات زیر خوب توجه کنیم</vt:lpstr>
      <vt:lpstr>PowerPoint Presentation</vt:lpstr>
      <vt:lpstr>PowerPoint Presentation</vt:lpstr>
      <vt:lpstr>سه هدف اصلی این برنامه</vt:lpstr>
      <vt:lpstr>سه هدف اصلی </vt:lpstr>
      <vt:lpstr>یک واقعیت نادیده گرفته شده</vt:lpstr>
      <vt:lpstr>PowerPoint Presentation</vt:lpstr>
      <vt:lpstr>مارتین سلیگمن</vt:lpstr>
      <vt:lpstr>1-شخصی سازی(personalization) </vt:lpstr>
      <vt:lpstr>2-فراگیربودن(pervaisiveness) </vt:lpstr>
      <vt:lpstr>3-تداوم(permanence) </vt:lpstr>
      <vt:lpstr>دام سه P</vt:lpstr>
      <vt:lpstr>PowerPoint Presentation</vt:lpstr>
      <vt:lpstr>PowerPoint Presentation</vt:lpstr>
      <vt:lpstr>درماندگی خودآموخته شده</vt:lpstr>
      <vt:lpstr>تعریف درماندگی Helplessness</vt:lpstr>
      <vt:lpstr>PowerPoint Presentation</vt:lpstr>
      <vt:lpstr>سئوالات شخصی یا انسانی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پروژه های میراث فرهنگی و گردشگری  اداره کل میراث فرهنگی، گردشگری و صنایع دستی</dc:title>
  <dc:creator>sotra2</dc:creator>
  <cp:lastModifiedBy>09018868042</cp:lastModifiedBy>
  <cp:revision>229</cp:revision>
  <dcterms:created xsi:type="dcterms:W3CDTF">2020-11-19T16:20:01Z</dcterms:created>
  <dcterms:modified xsi:type="dcterms:W3CDTF">2021-03-14T16:04:04Z</dcterms:modified>
</cp:coreProperties>
</file>