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40" autoAdjust="0"/>
    <p:restoredTop sz="94684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notesViewPr>
    <p:cSldViewPr>
      <p:cViewPr varScale="1">
        <p:scale>
          <a:sx n="60" d="100"/>
          <a:sy n="60" d="100"/>
        </p:scale>
        <p:origin x="-273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AFF730B-152C-47FE-8360-8061C7745D0D}" type="datetimeFigureOut">
              <a:rPr lang="fa-IR" smtClean="0"/>
              <a:t>1443/04/28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DE6394-EA3C-42FF-918D-1D7AC26992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506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6394-EA3C-42FF-918D-1D7AC26992B4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812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E820-8C00-4684-8322-E8BFF3BF1CDB}" type="datetime8">
              <a:rPr lang="fa-IR" smtClean="0"/>
              <a:t>21/دسامبر/3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93AC-254D-4944-9A06-5906DAEC2D40}" type="datetime8">
              <a:rPr lang="fa-IR" smtClean="0"/>
              <a:t>21/دسامبر/3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E843-4872-4AB0-966B-AF57C476D246}" type="datetime8">
              <a:rPr lang="fa-IR" smtClean="0"/>
              <a:t>21/دسامبر/3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1826-1A6F-46AB-B43B-3E290272BCBC}" type="datetime8">
              <a:rPr lang="fa-IR" smtClean="0"/>
              <a:t>21/دسامبر/3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8F21-9698-4D5B-8EDE-998281838AAB}" type="datetime8">
              <a:rPr lang="fa-IR" smtClean="0"/>
              <a:t>21/دسامبر/3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487C-642B-4A37-900C-BB86B4C90BC4}" type="datetime8">
              <a:rPr lang="fa-IR" smtClean="0"/>
              <a:t>21/دسامبر/3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4F02-375D-402B-8210-53E6AB7E23EB}" type="datetime8">
              <a:rPr lang="fa-IR" smtClean="0"/>
              <a:t>21/دسامبر/3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DA6-77A2-4300-A08A-5BBCA99DBBC7}" type="datetime8">
              <a:rPr lang="fa-IR" smtClean="0"/>
              <a:t>21/دسامبر/3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65F-D12F-47AD-B333-D6D9DD4A5F7B}" type="datetime8">
              <a:rPr lang="fa-IR" smtClean="0"/>
              <a:t>21/دسامبر/3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DA2D-A494-4107-B386-BB6D1285143F}" type="datetime8">
              <a:rPr lang="fa-IR" smtClean="0"/>
              <a:t>21/دسامبر/3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1DA8-C5A8-445F-B7BD-F7FF848DFB8E}" type="datetime8">
              <a:rPr lang="fa-IR" smtClean="0"/>
              <a:t>21/دسامبر/3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4E02B7-B269-442A-8D27-325A74A0E5D7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34E02B7-B269-442A-8D27-325A74A0E5D7}" type="slidenum">
              <a:rPr lang="fa-IR" smtClean="0"/>
              <a:t>‹#›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CC4BAE0-0DDF-4DB7-A168-E0401B471D3F}" type="datetime8">
              <a:rPr lang="fa-IR" smtClean="0"/>
              <a:t>21/دسامبر/3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846640" cy="1224136"/>
          </a:xfrm>
        </p:spPr>
        <p:txBody>
          <a:bodyPr/>
          <a:lstStyle/>
          <a:p>
            <a:pPr algn="ctr"/>
            <a:r>
              <a:rPr lang="fa-IR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بسم الله الرحمن </a:t>
            </a:r>
            <a:r>
              <a:rPr lang="fa-IR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الرحیم</a:t>
            </a:r>
            <a:endParaRPr lang="fa-IR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8280920" cy="5445224"/>
          </a:xfrm>
        </p:spPr>
        <p:txBody>
          <a:bodyPr>
            <a:normAutofit/>
          </a:bodyPr>
          <a:lstStyle/>
          <a:p>
            <a:pPr algn="r"/>
            <a:r>
              <a:rPr lang="fa-IR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موضوع مقاله: </a:t>
            </a:r>
          </a:p>
          <a:p>
            <a:pPr algn="ctr"/>
            <a:r>
              <a:rPr lang="en-US" dirty="0" smtClean="0">
                <a:cs typeface="B Nazanin" pitchFamily="2" charset="-78"/>
              </a:rPr>
              <a:t>                Control </a:t>
            </a:r>
            <a:r>
              <a:rPr lang="en-US" dirty="0">
                <a:cs typeface="B Nazanin" pitchFamily="2" charset="-78"/>
              </a:rPr>
              <a:t>of postharvest decay of citrus fruit with </a:t>
            </a:r>
            <a:r>
              <a:rPr lang="en-US" dirty="0" smtClean="0">
                <a:cs typeface="B Nazanin" pitchFamily="2" charset="-78"/>
              </a:rPr>
              <a:t>calcium</a:t>
            </a:r>
            <a:endParaRPr lang="en-US" dirty="0">
              <a:cs typeface="B Nazanin" pitchFamily="2" charset="-78"/>
            </a:endParaRPr>
          </a:p>
          <a:p>
            <a:pPr algn="ctr"/>
            <a:r>
              <a:rPr lang="en-US" dirty="0" smtClean="0">
                <a:cs typeface="B Nazanin" pitchFamily="2" charset="-78"/>
              </a:rPr>
              <a:t>Polysulfide      </a:t>
            </a:r>
            <a:endParaRPr lang="fa-IR" b="1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algn="r"/>
            <a:r>
              <a:rPr lang="fa-IR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          جلوگیری از پوسیدگی مرکبات پس از برداشت با استفاده از پلی سولفید کلیسیم</a:t>
            </a:r>
          </a:p>
          <a:p>
            <a:pPr algn="r"/>
            <a:endParaRPr lang="fa-IR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algn="r"/>
            <a:endParaRPr lang="fa-IR" b="1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algn="r"/>
            <a:r>
              <a:rPr lang="fa-IR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5536" y="6381328"/>
            <a:ext cx="1594520" cy="365125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a-IR" sz="2400" dirty="0" smtClean="0">
                <a:solidFill>
                  <a:srgbClr val="002060"/>
                </a:solidFill>
              </a:rPr>
              <a:t>1</a:t>
            </a:r>
            <a:endParaRPr lang="fa-IR" sz="2400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028" y="3135957"/>
            <a:ext cx="4419872" cy="342793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82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>
                <a:solidFill>
                  <a:srgbClr val="FF0000"/>
                </a:solidFill>
              </a:rPr>
              <a:t>چکیده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157592" cy="5760640"/>
          </a:xfrm>
        </p:spPr>
        <p:txBody>
          <a:bodyPr>
            <a:normAutofit/>
          </a:bodyPr>
          <a:lstStyle/>
          <a:p>
            <a:r>
              <a:rPr lang="fa-IR" sz="2800" dirty="0" smtClean="0">
                <a:cs typeface="B Nazanin" pitchFamily="2" charset="-78"/>
              </a:rPr>
              <a:t>بیش از 80% ازکپک های سبز ایجاد شده درلیمویا پرتغال توسط قارچ </a:t>
            </a:r>
            <a:r>
              <a:rPr lang="en-US" sz="2400" b="1" i="1" dirty="0" smtClean="0">
                <a:cs typeface="B Nazanin" pitchFamily="2" charset="-78"/>
              </a:rPr>
              <a:t>Penicillium digitatum</a:t>
            </a:r>
            <a:r>
              <a:rPr lang="fa-IR" sz="2400" b="1" i="1" dirty="0" smtClean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با غوطه ورکردن در محلول </a:t>
            </a:r>
            <a:r>
              <a:rPr lang="en-US" sz="2800" dirty="0" smtClean="0">
                <a:cs typeface="B Nazanin" pitchFamily="2" charset="-78"/>
              </a:rPr>
              <a:t>LLS</a:t>
            </a:r>
            <a:r>
              <a:rPr lang="fa-IR" sz="2800" dirty="0" smtClean="0">
                <a:cs typeface="B Nazanin" pitchFamily="2" charset="-78"/>
              </a:rPr>
              <a:t>(مایع آهک گوگرد) که حاوی 75% کلسیم پلی سولفید می باشد </a:t>
            </a:r>
          </a:p>
          <a:p>
            <a:pPr marL="114300" indent="0">
              <a:buNone/>
            </a:pPr>
            <a:r>
              <a:rPr lang="fa-IR" sz="2800" dirty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 در دمای°</a:t>
            </a:r>
            <a:r>
              <a:rPr lang="en-US" sz="2800" dirty="0" smtClean="0">
                <a:cs typeface="B Nazanin" pitchFamily="2" charset="-78"/>
              </a:rPr>
              <a:t>c</a:t>
            </a:r>
            <a:r>
              <a:rPr lang="fa-IR" sz="2800" dirty="0" smtClean="0">
                <a:cs typeface="B Nazanin" pitchFamily="2" charset="-78"/>
              </a:rPr>
              <a:t>43/3- 40/6 به مدت 4- 1 دقیقه، کاهش می یابد.</a:t>
            </a:r>
          </a:p>
          <a:p>
            <a:pPr marL="114300" indent="0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457200" indent="-457200"/>
            <a:r>
              <a:rPr lang="fa-IR" sz="2800" dirty="0" smtClean="0">
                <a:cs typeface="B Nazanin" pitchFamily="2" charset="-78"/>
              </a:rPr>
              <a:t>همچنین پوسیدگی ناشی از</a:t>
            </a:r>
            <a:r>
              <a:rPr lang="en-US" sz="2800" i="1" dirty="0" smtClean="0">
                <a:cs typeface="B Nazanin" pitchFamily="2" charset="-78"/>
              </a:rPr>
              <a:t> </a:t>
            </a:r>
            <a:r>
              <a:rPr lang="en-US" sz="2400" b="1" i="1" dirty="0" smtClean="0">
                <a:cs typeface="B Nazanin" pitchFamily="2" charset="-78"/>
              </a:rPr>
              <a:t>Geotrichum citri-aurantii </a:t>
            </a:r>
            <a:r>
              <a:rPr lang="fa-IR" sz="2800" dirty="0" smtClean="0">
                <a:cs typeface="B Nazanin" pitchFamily="2" charset="-78"/>
              </a:rPr>
              <a:t>با این تیمارهم به میزان 70- 35% کاهش یافته است.</a:t>
            </a:r>
          </a:p>
          <a:p>
            <a:pPr marL="457200" indent="-457200"/>
            <a:endParaRPr lang="fa-IR" sz="2800" dirty="0">
              <a:cs typeface="B Nazanin" pitchFamily="2" charset="-78"/>
            </a:endParaRPr>
          </a:p>
          <a:p>
            <a:pPr marL="457200" indent="-457200"/>
            <a:r>
              <a:rPr lang="fa-IR" sz="2800" dirty="0" smtClean="0">
                <a:cs typeface="B Nazanin" pitchFamily="2" charset="-78"/>
              </a:rPr>
              <a:t>اثربخشی تیمار با محلول</a:t>
            </a:r>
            <a:r>
              <a:rPr lang="en-US" sz="2800" dirty="0" smtClean="0">
                <a:cs typeface="B Nazanin" pitchFamily="2" charset="-78"/>
              </a:rPr>
              <a:t>LLS</a:t>
            </a:r>
            <a:r>
              <a:rPr lang="fa-IR" sz="2800" dirty="0" smtClean="0">
                <a:cs typeface="B Nazanin" pitchFamily="2" charset="-78"/>
              </a:rPr>
              <a:t> در لیمو بهتر از پرتغال بوده و در لیموی سبز نسبت به لیموی زرد هم تاثیر بهتری داشته است.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z="2400" smtClean="0">
                <a:solidFill>
                  <a:srgbClr val="002060"/>
                </a:solidFill>
              </a:rPr>
              <a:t>2</a:t>
            </a:fld>
            <a:endParaRPr lang="fa-I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291264" cy="5904656"/>
          </a:xfrm>
        </p:spPr>
        <p:txBody>
          <a:bodyPr>
            <a:normAutofit/>
          </a:bodyPr>
          <a:lstStyle/>
          <a:p>
            <a:pPr marL="457200" indent="-457200" algn="r"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مزیت محلول </a:t>
            </a:r>
            <a:r>
              <a:rPr lang="en-US" sz="2800" dirty="0" smtClean="0">
                <a:cs typeface="B Nazanin" pitchFamily="2" charset="-78"/>
              </a:rPr>
              <a:t>LLS</a:t>
            </a:r>
            <a:r>
              <a:rPr lang="fa-IR" sz="2800" dirty="0" smtClean="0">
                <a:cs typeface="B Nazanin" pitchFamily="2" charset="-78"/>
              </a:rPr>
              <a:t> نسبت به محلول های قارچ کش امروزی  </a:t>
            </a:r>
            <a:r>
              <a:rPr lang="fa-IR" sz="2800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متوقف نکردن فرآیند اسپورزایی می باشد.</a:t>
            </a:r>
            <a:br>
              <a:rPr lang="fa-IR" sz="2800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800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fa-IR" sz="2800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 میزان سولفید در پرتغال,لیمو وگریپ فروت پس از تیماربا محلول </a:t>
            </a:r>
            <a:r>
              <a:rPr lang="en-US" sz="2800" dirty="0" smtClean="0">
                <a:solidFill>
                  <a:srgbClr val="FF0000"/>
                </a:solidFill>
                <a:cs typeface="B Nazanin" pitchFamily="2" charset="-78"/>
              </a:rPr>
              <a:t> LLS</a:t>
            </a: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به ترتیب 31/9, 31/1, 36/3 میکرو گرم در گرم می باشد.</a:t>
            </a:r>
            <a:b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</a:b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</a:br>
            <a:r>
              <a:rPr lang="fa-IR" sz="2800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تمیز کردن میوه ها با آب تحت فشارپس از تیماربا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LLS</a:t>
            </a:r>
            <a:r>
              <a:rPr lang="fa-IR" sz="2800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باعث افزایش عملکرد این تیمار و کاهش کارآیی محلول های سدیم کربنات یا بوراکس بوریک اسید می شود.</a:t>
            </a:r>
            <a:br>
              <a:rPr lang="fa-IR" sz="2800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800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fa-IR" sz="2800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به طور کلی ریسک آسیب به میوه، درهنگام استفاده ازمحلول</a:t>
            </a:r>
            <a:r>
              <a:rPr lang="en-US" sz="2800" dirty="0" smtClean="0">
                <a:solidFill>
                  <a:srgbClr val="FF0000"/>
                </a:solidFill>
                <a:cs typeface="B Nazanin" pitchFamily="2" charset="-78"/>
              </a:rPr>
              <a:t>LLS</a:t>
            </a: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 کمترهست.</a:t>
            </a:r>
            <a:endParaRPr lang="fa-IR" sz="28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z="2400" smtClean="0">
                <a:solidFill>
                  <a:srgbClr val="002060"/>
                </a:solidFill>
              </a:rPr>
              <a:t>3</a:t>
            </a:fld>
            <a:endParaRPr lang="fa-I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064896" cy="6466730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>
                <a:cs typeface="B Nazanin" pitchFamily="2" charset="-78"/>
              </a:rPr>
              <a:t/>
            </a:r>
            <a:br>
              <a:rPr lang="fa-IR" sz="2800" dirty="0" smtClean="0">
                <a:cs typeface="B Nazanin" pitchFamily="2" charset="-78"/>
              </a:rPr>
            </a:br>
            <a:r>
              <a:rPr lang="fa-IR" sz="2800" dirty="0" smtClean="0">
                <a:cs typeface="B Nazanin" pitchFamily="2" charset="-78"/>
              </a:rPr>
              <a:t>قابلیت نگهداری یک نوع لیمو و5نوع پرتغال پس ازتیماربا</a:t>
            </a:r>
            <a:r>
              <a:rPr lang="en-US" sz="2800" dirty="0" smtClean="0">
                <a:cs typeface="B Nazanin" pitchFamily="2" charset="-78"/>
              </a:rPr>
              <a:t>LLS </a:t>
            </a:r>
            <a:r>
              <a:rPr lang="fa-IR" sz="2800" dirty="0" smtClean="0">
                <a:cs typeface="B Nazanin" pitchFamily="2" charset="-78"/>
              </a:rPr>
              <a:t> به مدت</a:t>
            </a:r>
            <a:br>
              <a:rPr lang="fa-IR" sz="2800" dirty="0" smtClean="0">
                <a:cs typeface="B Nazanin" pitchFamily="2" charset="-78"/>
              </a:rPr>
            </a:br>
            <a:r>
              <a:rPr lang="fa-IR" sz="2800" dirty="0" smtClean="0">
                <a:cs typeface="B Nazanin" pitchFamily="2" charset="-78"/>
              </a:rPr>
              <a:t>3دقیقه و دمای °</a:t>
            </a:r>
            <a:r>
              <a:rPr lang="en-US" sz="2800" dirty="0" smtClean="0">
                <a:cs typeface="B Nazanin" pitchFamily="2" charset="-78"/>
              </a:rPr>
              <a:t>c</a:t>
            </a:r>
            <a:r>
              <a:rPr lang="fa-IR" sz="2800" dirty="0" smtClean="0">
                <a:cs typeface="B Nazanin" pitchFamily="2" charset="-78"/>
              </a:rPr>
              <a:t> 40/6 ، </a:t>
            </a:r>
            <a:r>
              <a:rPr lang="fa-IR" sz="2800" dirty="0">
                <a:cs typeface="B Nazanin" pitchFamily="2" charset="-78"/>
              </a:rPr>
              <a:t>7</a:t>
            </a:r>
            <a:r>
              <a:rPr lang="fa-IR" sz="2800" dirty="0" smtClean="0">
                <a:cs typeface="B Nazanin" pitchFamily="2" charset="-78"/>
              </a:rPr>
              <a:t> هفته در دمای °</a:t>
            </a:r>
            <a:r>
              <a:rPr lang="en-US" sz="2800" dirty="0" smtClean="0">
                <a:cs typeface="B Nazanin" pitchFamily="2" charset="-78"/>
              </a:rPr>
              <a:t>c</a:t>
            </a:r>
            <a:r>
              <a:rPr lang="fa-IR" sz="2800" dirty="0" smtClean="0">
                <a:cs typeface="B Nazanin" pitchFamily="2" charset="-78"/>
              </a:rPr>
              <a:t>10 بدون پوسیدگی می باشد. در حالیکه با افزایش دما تا 5درجه بالاتر از دمای مناسب تیمار</a:t>
            </a:r>
            <a:r>
              <a:rPr lang="en-US" sz="2800" dirty="0" smtClean="0">
                <a:cs typeface="B Nazanin" pitchFamily="2" charset="-78"/>
              </a:rPr>
              <a:t>LLS</a:t>
            </a:r>
            <a:r>
              <a:rPr lang="fa-IR" sz="2800" dirty="0" smtClean="0">
                <a:cs typeface="B Nazanin" pitchFamily="2" charset="-78"/>
              </a:rPr>
              <a:t>،دردمای°</a:t>
            </a:r>
            <a:r>
              <a:rPr lang="en-US" sz="2800" dirty="0" smtClean="0">
                <a:cs typeface="B Nazanin" pitchFamily="2" charset="-78"/>
              </a:rPr>
              <a:t>c</a:t>
            </a:r>
            <a:r>
              <a:rPr lang="fa-IR" sz="2800" dirty="0" smtClean="0">
                <a:cs typeface="B Nazanin" pitchFamily="2" charset="-78"/>
              </a:rPr>
              <a:t> 48/9 فقط لیموی لیسبون و پرتغال </a:t>
            </a:r>
            <a:r>
              <a:rPr lang="en-US" sz="2800" dirty="0" smtClean="0">
                <a:cs typeface="B Nazanin" pitchFamily="2" charset="-78"/>
              </a:rPr>
              <a:t> </a:t>
            </a:r>
            <a:r>
              <a:rPr lang="en-US" sz="2400" dirty="0" smtClean="0">
                <a:cs typeface="B Nazanin" pitchFamily="2" charset="-78"/>
              </a:rPr>
              <a:t>Bonanza  </a:t>
            </a:r>
            <a:r>
              <a:rPr lang="fa-IR" sz="2400" dirty="0" smtClean="0">
                <a:cs typeface="B Nazanin" pitchFamily="2" charset="-78"/>
              </a:rPr>
              <a:t>و </a:t>
            </a:r>
            <a:r>
              <a:rPr lang="en-US" sz="2800" dirty="0" smtClean="0">
                <a:cs typeface="B Nazanin" pitchFamily="2" charset="-78"/>
              </a:rPr>
              <a:t>navel</a:t>
            </a:r>
            <a:r>
              <a:rPr lang="en-US" sz="2400" dirty="0" smtClean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دچار پوسیدگی جزیی شدند.</a:t>
            </a:r>
            <a:br>
              <a:rPr lang="fa-IR" sz="2800" dirty="0" smtClean="0">
                <a:cs typeface="B Nazanin" pitchFamily="2" charset="-78"/>
              </a:rPr>
            </a:br>
            <a:r>
              <a:rPr lang="fa-IR" sz="2800" dirty="0" smtClean="0">
                <a:cs typeface="B Nazanin" pitchFamily="2" charset="-78"/>
              </a:rPr>
              <a:t/>
            </a:r>
            <a:br>
              <a:rPr lang="fa-IR" sz="2800" dirty="0" smtClean="0">
                <a:cs typeface="B Nazanin" pitchFamily="2" charset="-78"/>
              </a:rPr>
            </a:br>
            <a:r>
              <a:rPr lang="fa-IR" sz="2800" dirty="0" smtClean="0">
                <a:cs typeface="B Nazanin" pitchFamily="2" charset="-78"/>
              </a:rPr>
              <a:t>غلظت سولفید در محلول </a:t>
            </a:r>
            <a:r>
              <a:rPr lang="en-US" sz="2800" dirty="0" smtClean="0">
                <a:cs typeface="B Nazanin" pitchFamily="2" charset="-78"/>
              </a:rPr>
              <a:t>LLS</a:t>
            </a:r>
            <a:r>
              <a:rPr lang="fa-IR" sz="2800" dirty="0" smtClean="0">
                <a:cs typeface="B Nazanin" pitchFamily="2" charset="-78"/>
              </a:rPr>
              <a:t> به میزان 7درصد درهر24 ساعت کاهش یافته که این میزان دردمای °</a:t>
            </a:r>
            <a:r>
              <a:rPr lang="en-US" sz="2800" dirty="0" smtClean="0">
                <a:cs typeface="B Nazanin" pitchFamily="2" charset="-78"/>
              </a:rPr>
              <a:t>c</a:t>
            </a:r>
            <a:r>
              <a:rPr lang="fa-IR" sz="2800" dirty="0" smtClean="0">
                <a:cs typeface="B Nazanin" pitchFamily="2" charset="-78"/>
              </a:rPr>
              <a:t> 65 تا25 مشابه بود . </a:t>
            </a:r>
            <a:br>
              <a:rPr lang="fa-IR" sz="2800" dirty="0" smtClean="0">
                <a:cs typeface="B Nazanin" pitchFamily="2" charset="-78"/>
              </a:rPr>
            </a:br>
            <a:endParaRPr lang="fa-IR" sz="2800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mtClean="0">
                <a:solidFill>
                  <a:srgbClr val="002060"/>
                </a:solidFill>
              </a:rPr>
              <a:t>4</a:t>
            </a:fld>
            <a:endParaRPr lang="fa-IR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0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140152"/>
          </a:xfrm>
        </p:spPr>
        <p:txBody>
          <a:bodyPr>
            <a:normAutofit/>
          </a:bodyPr>
          <a:lstStyle/>
          <a:p>
            <a:endParaRPr lang="fa-IR" sz="2400" dirty="0" smtClean="0">
              <a:cs typeface="B Nazanin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اگرچه </a:t>
            </a:r>
            <a:r>
              <a:rPr lang="en-US" sz="2400" dirty="0" smtClean="0">
                <a:cs typeface="B Nazanin" pitchFamily="2" charset="-78"/>
              </a:rPr>
              <a:t>H2S</a:t>
            </a:r>
            <a:r>
              <a:rPr lang="fa-IR" sz="2400" dirty="0" smtClean="0">
                <a:cs typeface="B Nazanin" pitchFamily="2" charset="-78"/>
              </a:rPr>
              <a:t> موجود در هوای ازمون های آزمایشی با محلول</a:t>
            </a:r>
            <a:r>
              <a:rPr lang="en-US" sz="2400" dirty="0" smtClean="0">
                <a:cs typeface="B Nazanin" pitchFamily="2" charset="-78"/>
              </a:rPr>
              <a:t>LLS </a:t>
            </a:r>
            <a:r>
              <a:rPr lang="fa-IR" sz="2400" dirty="0" smtClean="0">
                <a:cs typeface="B Nazanin" pitchFamily="2" charset="-78"/>
              </a:rPr>
              <a:t> کمتر از یک میکرولیتر بود. اما بوی خاص </a:t>
            </a:r>
            <a:r>
              <a:rPr lang="en-US" sz="2400" dirty="0" smtClean="0">
                <a:cs typeface="B Nazanin" pitchFamily="2" charset="-78"/>
              </a:rPr>
              <a:t>H2S</a:t>
            </a:r>
            <a:r>
              <a:rPr lang="fa-IR" sz="2400" dirty="0" smtClean="0">
                <a:cs typeface="B Nazanin" pitchFamily="2" charset="-78"/>
              </a:rPr>
              <a:t> می توانست مزاحم کار افراد شود.</a:t>
            </a:r>
          </a:p>
          <a:p>
            <a:endParaRPr lang="fa-IR" sz="2400" dirty="0" smtClean="0">
              <a:cs typeface="B Nazanin" pitchFamily="2" charset="-78"/>
            </a:endParaRPr>
          </a:p>
          <a:p>
            <a:pPr indent="-342900"/>
            <a:r>
              <a:rPr lang="fa-IR" sz="2400" i="1" u="sng" dirty="0" smtClean="0">
                <a:solidFill>
                  <a:srgbClr val="FFC000"/>
                </a:solidFill>
                <a:cs typeface="B Nazanin" pitchFamily="2" charset="-78"/>
              </a:rPr>
              <a:t>دفع محلول های </a:t>
            </a:r>
            <a:r>
              <a:rPr lang="en-US" sz="2400" i="1" u="sng" dirty="0" smtClean="0">
                <a:solidFill>
                  <a:srgbClr val="FFC000"/>
                </a:solidFill>
                <a:cs typeface="B Nazanin" pitchFamily="2" charset="-78"/>
              </a:rPr>
              <a:t>LLS</a:t>
            </a:r>
            <a:r>
              <a:rPr lang="fa-IR" sz="2400" dirty="0" smtClean="0">
                <a:cs typeface="B Nazanin" pitchFamily="2" charset="-78"/>
              </a:rPr>
              <a:t> نسبت به تانک های سایر روش های تیمار سهولت بیشتری دارد.(حاوی قارچ کش مصنوعی- سموم و غلظت بالای نمک هستند).</a:t>
            </a:r>
          </a:p>
          <a:p>
            <a:pPr indent="-342900"/>
            <a:endParaRPr lang="fa-IR" sz="2400" dirty="0">
              <a:cs typeface="B Nazanin" pitchFamily="2" charset="-78"/>
            </a:endParaRPr>
          </a:p>
          <a:p>
            <a:pPr marL="0" indent="0">
              <a:buNone/>
            </a:pPr>
            <a:endParaRPr lang="fa-IR" sz="2400" dirty="0" smtClean="0">
              <a:cs typeface="B Nazanin" pitchFamily="2" charset="-78"/>
            </a:endParaRPr>
          </a:p>
          <a:p>
            <a:pPr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cs typeface="B Nazanin" pitchFamily="2" charset="-78"/>
              </a:rPr>
              <a:t>LLS</a:t>
            </a:r>
            <a:r>
              <a:rPr lang="fa-IR" sz="2400" dirty="0" smtClean="0">
                <a:solidFill>
                  <a:srgbClr val="C00000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 را می توان در خاک های کشاورزی دفع کرد زیرا میزان نفوذ آب را در خاک بهبود می بخشد.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2B7-B269-442A-8D27-325A74A0E5D7}" type="slidenum">
              <a:rPr lang="fa-IR" sz="3200" smtClean="0">
                <a:solidFill>
                  <a:srgbClr val="002060"/>
                </a:solidFill>
              </a:rPr>
              <a:t>5</a:t>
            </a:fld>
            <a:endParaRPr lang="fa-I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7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717</TotalTime>
  <Words>226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 Nazanin</vt:lpstr>
      <vt:lpstr>Calibri</vt:lpstr>
      <vt:lpstr>Cambria</vt:lpstr>
      <vt:lpstr>Times New Roman</vt:lpstr>
      <vt:lpstr>Wingdings</vt:lpstr>
      <vt:lpstr>Adjacency</vt:lpstr>
      <vt:lpstr>بسم الله الرحمن الرحیم</vt:lpstr>
      <vt:lpstr>چکیده</vt:lpstr>
      <vt:lpstr>مزیت محلول LLS نسبت به محلول های قارچ کش امروزی  متوقف نکردن فرآیند اسپورزایی می باشد.   میزان سولفید در پرتغال,لیمو وگریپ فروت پس از تیماربا محلول  LLSبه ترتیب 31/9, 31/1, 36/3 میکرو گرم در گرم می باشد.  تمیز کردن میوه ها با آب تحت فشارپس از تیماربا LLSباعث افزایش عملکرد این تیمار و کاهش کارآیی محلول های سدیم کربنات یا بوراکس بوریک اسید می شود.  به طور کلی ریسک آسیب به میوه، درهنگام استفاده ازمحلولLLS کمترهست.</vt:lpstr>
      <vt:lpstr> قابلیت نگهداری یک نوع لیمو و5نوع پرتغال پس ازتیمارباLLS  به مدت 3دقیقه و دمای °c 40/6 ، 7 هفته در دمای °c10 بدون پوسیدگی می باشد. در حالیکه با افزایش دما تا 5درجه بالاتر از دمای مناسب تیمارLLS،دردمای°c 48/9 فقط لیموی لیسبون و پرتغال  Bonanza  و navel دچار پوسیدگی جزیی شدند.  غلظت سولفید در محلول LLS به میزان 7درصد درهر24 ساعت کاهش یافته که این میزان دردمای °c 65 تا25 مشابه بود .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NanoTech</dc:creator>
  <cp:lastModifiedBy>Moorche</cp:lastModifiedBy>
  <cp:revision>94</cp:revision>
  <dcterms:created xsi:type="dcterms:W3CDTF">2018-11-02T16:58:20Z</dcterms:created>
  <dcterms:modified xsi:type="dcterms:W3CDTF">2021-12-03T13:07:17Z</dcterms:modified>
</cp:coreProperties>
</file>