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26"/>
  </p:notesMasterIdLst>
  <p:sldIdLst>
    <p:sldId id="286" r:id="rId5"/>
    <p:sldId id="259" r:id="rId6"/>
    <p:sldId id="260" r:id="rId7"/>
    <p:sldId id="261" r:id="rId8"/>
    <p:sldId id="277" r:id="rId9"/>
    <p:sldId id="264" r:id="rId10"/>
    <p:sldId id="274" r:id="rId11"/>
    <p:sldId id="276" r:id="rId12"/>
    <p:sldId id="285" r:id="rId13"/>
    <p:sldId id="279" r:id="rId14"/>
    <p:sldId id="281" r:id="rId15"/>
    <p:sldId id="284" r:id="rId16"/>
    <p:sldId id="268" r:id="rId17"/>
    <p:sldId id="287" r:id="rId18"/>
    <p:sldId id="272" r:id="rId19"/>
    <p:sldId id="293" r:id="rId20"/>
    <p:sldId id="265" r:id="rId21"/>
    <p:sldId id="257" r:id="rId22"/>
    <p:sldId id="296" r:id="rId23"/>
    <p:sldId id="297"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1FD199-EF92-4356-9CE9-EC8BFA2D8130}">
          <p14:sldIdLst>
            <p14:sldId id="286"/>
            <p14:sldId id="259"/>
            <p14:sldId id="260"/>
            <p14:sldId id="261"/>
            <p14:sldId id="277"/>
            <p14:sldId id="264"/>
          </p14:sldIdLst>
        </p14:section>
        <p14:section name="Untitled Section" id="{85AA8256-6DF3-4854-96FF-404396F4232D}">
          <p14:sldIdLst>
            <p14:sldId id="274"/>
            <p14:sldId id="276"/>
            <p14:sldId id="285"/>
            <p14:sldId id="279"/>
            <p14:sldId id="281"/>
            <p14:sldId id="284"/>
            <p14:sldId id="268"/>
            <p14:sldId id="287"/>
            <p14:sldId id="272"/>
            <p14:sldId id="293"/>
            <p14:sldId id="265"/>
            <p14:sldId id="257"/>
            <p14:sldId id="296"/>
            <p14:sldId id="297"/>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DED9"/>
    <a:srgbClr val="FFCC66"/>
    <a:srgbClr val="27C5C9"/>
    <a:srgbClr val="FFCC00"/>
    <a:srgbClr val="FF99FF"/>
    <a:srgbClr val="5CCDD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202" autoAdjust="0"/>
  </p:normalViewPr>
  <p:slideViewPr>
    <p:cSldViewPr snapToGrid="0">
      <p:cViewPr varScale="1">
        <p:scale>
          <a:sx n="82" d="100"/>
          <a:sy n="82" d="100"/>
        </p:scale>
        <p:origin x="720" y="72"/>
      </p:cViewPr>
      <p:guideLst/>
    </p:cSldViewPr>
  </p:slideViewPr>
  <p:outlineViewPr>
    <p:cViewPr>
      <p:scale>
        <a:sx n="33" d="100"/>
        <a:sy n="33" d="100"/>
      </p:scale>
      <p:origin x="0" y="-588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61595-59EE-46FE-9AD4-893BD3CF30D8}" type="datetimeFigureOut">
              <a:rPr lang="en-US" smtClean="0"/>
              <a:t>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6E22B-85CA-45C7-86A8-A17C38B96A98}" type="slidenum">
              <a:rPr lang="en-US" smtClean="0"/>
              <a:t>‹#›</a:t>
            </a:fld>
            <a:endParaRPr lang="en-US" dirty="0"/>
          </a:p>
        </p:txBody>
      </p:sp>
    </p:spTree>
    <p:extLst>
      <p:ext uri="{BB962C8B-B14F-4D97-AF65-F5344CB8AC3E}">
        <p14:creationId xmlns:p14="http://schemas.microsoft.com/office/powerpoint/2010/main" val="339300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CF70A2-C0AD-4D28-B3EB-C43D221AD38B}"/>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F3EE984A-7865-4092-9DD1-FA065CFE1A91}"/>
              </a:ext>
              <a:ext uri="{C183D7F6-B498-43B3-948B-1728B52AA6E4}">
                <adec:decorative xmlns:adec="http://schemas.microsoft.com/office/drawing/2017/decorative" val="1"/>
              </a:ext>
            </a:extLst>
          </p:cNvPr>
          <p:cNvGrpSpPr/>
          <p:nvPr userDrawn="1"/>
        </p:nvGrpSpPr>
        <p:grpSpPr>
          <a:xfrm flipH="1">
            <a:off x="0" y="0"/>
            <a:ext cx="7724071"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3B8F172B-7E78-455D-98E3-82DF61843F08}"/>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F50D9895-086D-4E52-B2BB-4B8D7993E503}"/>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E441336E-0F59-4E8E-A2B5-D62EDA71808F}"/>
              </a:ext>
              <a:ext uri="{C183D7F6-B498-43B3-948B-1728B52AA6E4}">
                <adec:decorative xmlns:adec="http://schemas.microsoft.com/office/drawing/2017/decorative" val="1"/>
              </a:ext>
            </a:extLst>
          </p:cNvPr>
          <p:cNvSpPr/>
          <p:nvPr userDrawn="1"/>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Title 1">
            <a:extLst>
              <a:ext uri="{FF2B5EF4-FFF2-40B4-BE49-F238E27FC236}">
                <a16:creationId xmlns:a16="http://schemas.microsoft.com/office/drawing/2014/main" id="{27B873BD-A26D-4CB5-BED3-D95C908B8B24}"/>
              </a:ext>
            </a:extLst>
          </p:cNvPr>
          <p:cNvSpPr>
            <a:spLocks noGrp="1"/>
          </p:cNvSpPr>
          <p:nvPr>
            <p:ph type="ctrTitle"/>
          </p:nvPr>
        </p:nvSpPr>
        <p:spPr>
          <a:xfrm>
            <a:off x="5943600" y="1066800"/>
            <a:ext cx="5257800" cy="2833528"/>
          </a:xfrm>
        </p:spPr>
        <p:txBody>
          <a:bodyPr anchor="b">
            <a:normAutofit/>
          </a:bodyPr>
          <a:lstStyle/>
          <a:p>
            <a:pPr algn="l">
              <a:lnSpc>
                <a:spcPct val="100000"/>
              </a:lnSpc>
            </a:pPr>
            <a:r>
              <a:rPr lang="en-US" sz="4400" spc="120">
                <a:cs typeface="Posterama" panose="020B0504020200020000" pitchFamily="34" charset="0"/>
              </a:rPr>
              <a:t>Click to edit Master title style</a:t>
            </a:r>
            <a:endParaRPr lang="en-US" sz="4400" spc="120" dirty="0">
              <a:cs typeface="Posterama" panose="020B0504020200020000" pitchFamily="34" charset="0"/>
            </a:endParaRPr>
          </a:p>
        </p:txBody>
      </p:sp>
      <p:sp>
        <p:nvSpPr>
          <p:cNvPr id="12" name="Subtitle 2">
            <a:extLst>
              <a:ext uri="{FF2B5EF4-FFF2-40B4-BE49-F238E27FC236}">
                <a16:creationId xmlns:a16="http://schemas.microsoft.com/office/drawing/2014/main" id="{EF5E2EC6-688E-4202-BA23-F29BE1145659}"/>
              </a:ext>
            </a:extLst>
          </p:cNvPr>
          <p:cNvSpPr>
            <a:spLocks noGrp="1"/>
          </p:cNvSpPr>
          <p:nvPr>
            <p:ph type="subTitle" idx="1"/>
          </p:nvPr>
        </p:nvSpPr>
        <p:spPr>
          <a:xfrm>
            <a:off x="5943599" y="4074784"/>
            <a:ext cx="5257799" cy="1640216"/>
          </a:xfrm>
        </p:spPr>
        <p:txBody>
          <a:bodyPr anchor="t"/>
          <a:lstStyle>
            <a:lvl1pPr marL="0" indent="0">
              <a:buNone/>
              <a:defRPr/>
            </a:lvl1pPr>
          </a:lstStyle>
          <a:p>
            <a:pPr algn="l">
              <a:lnSpc>
                <a:spcPct val="110000"/>
              </a:lnSpc>
            </a:pPr>
            <a:r>
              <a:rPr lang="en-US" sz="2200">
                <a:cs typeface="Segoe UI Semilight" panose="020B0402040204020203" pitchFamily="34" charset="0"/>
              </a:rPr>
              <a:t>Click to edit Master subtitle style</a:t>
            </a:r>
            <a:endParaRPr lang="en-US" sz="2200" dirty="0">
              <a:cs typeface="Segoe UI Semilight" panose="020B0402040204020203" pitchFamily="34" charset="0"/>
            </a:endParaRPr>
          </a:p>
        </p:txBody>
      </p:sp>
      <p:sp>
        <p:nvSpPr>
          <p:cNvPr id="15" name="Picture Placeholder 14">
            <a:extLst>
              <a:ext uri="{FF2B5EF4-FFF2-40B4-BE49-F238E27FC236}">
                <a16:creationId xmlns:a16="http://schemas.microsoft.com/office/drawing/2014/main" id="{D8709CFE-7328-4CEC-A7C8-D6C8B18D6CD9}"/>
              </a:ext>
            </a:extLst>
          </p:cNvPr>
          <p:cNvSpPr>
            <a:spLocks noGrp="1"/>
          </p:cNvSpPr>
          <p:nvPr>
            <p:ph type="pic" sz="quarter" idx="13"/>
          </p:nvPr>
        </p:nvSpPr>
        <p:spPr>
          <a:xfrm>
            <a:off x="713232" y="740664"/>
            <a:ext cx="4745736" cy="539496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40004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F5322-A9D1-4D98-A1BC-9178604ABFF7}"/>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Title 1">
            <a:extLst>
              <a:ext uri="{FF2B5EF4-FFF2-40B4-BE49-F238E27FC236}">
                <a16:creationId xmlns:a16="http://schemas.microsoft.com/office/drawing/2014/main" id="{E70C34FA-2551-4FBC-8628-350654823484}"/>
              </a:ext>
            </a:extLst>
          </p:cNvPr>
          <p:cNvSpPr>
            <a:spLocks noGrp="1"/>
          </p:cNvSpPr>
          <p:nvPr>
            <p:ph type="ctrTitle"/>
          </p:nvPr>
        </p:nvSpPr>
        <p:spPr>
          <a:xfrm>
            <a:off x="996275" y="394623"/>
            <a:ext cx="5996619" cy="2131033"/>
          </a:xfrm>
        </p:spPr>
        <p:txBody>
          <a:bodyPr anchor="ctr">
            <a:normAutofit/>
          </a:bodyPr>
          <a:lstStyle/>
          <a:p>
            <a:pPr algn="l"/>
            <a:r>
              <a:rPr lang="en-US" sz="4400">
                <a:cs typeface="Posterama" panose="020B0504020200020000" pitchFamily="34" charset="0"/>
              </a:rPr>
              <a:t>Click to edit Master title style</a:t>
            </a:r>
            <a:endParaRPr lang="en-US" sz="4400" dirty="0">
              <a:cs typeface="Posterama" panose="020B0504020200020000" pitchFamily="34" charset="0"/>
            </a:endParaRPr>
          </a:p>
        </p:txBody>
      </p:sp>
      <p:grpSp>
        <p:nvGrpSpPr>
          <p:cNvPr id="8" name="Group 7">
            <a:extLst>
              <a:ext uri="{FF2B5EF4-FFF2-40B4-BE49-F238E27FC236}">
                <a16:creationId xmlns:a16="http://schemas.microsoft.com/office/drawing/2014/main" id="{C158CD79-85EA-4D75-A743-D3DB777D14A9}"/>
              </a:ext>
              <a:ext uri="{C183D7F6-B498-43B3-948B-1728B52AA6E4}">
                <adec:decorative xmlns:adec="http://schemas.microsoft.com/office/drawing/2017/decorative" val="1"/>
              </a:ext>
            </a:extLst>
          </p:cNvPr>
          <p:cNvGrpSpPr/>
          <p:nvPr userDrawn="1"/>
        </p:nvGrpSpPr>
        <p:grpSpPr>
          <a:xfrm flipV="1">
            <a:off x="8194385" y="20961"/>
            <a:ext cx="3997615" cy="6816079"/>
            <a:chOff x="8059620" y="41922"/>
            <a:chExt cx="3997615" cy="6816077"/>
          </a:xfrm>
        </p:grpSpPr>
        <p:pic>
          <p:nvPicPr>
            <p:cNvPr id="9" name="Picture 8" descr="A picture containing sitting, dark, front, cat&#10;&#10;Description automatically generated">
              <a:extLst>
                <a:ext uri="{FF2B5EF4-FFF2-40B4-BE49-F238E27FC236}">
                  <a16:creationId xmlns:a16="http://schemas.microsoft.com/office/drawing/2014/main" id="{50D423CE-750A-48C7-B236-F510652FEDC8}"/>
                </a:ext>
              </a:extLst>
            </p:cNvPr>
            <p:cNvPicPr>
              <a:picLocks noChangeAspect="1"/>
            </p:cNvPicPr>
            <p:nvPr/>
          </p:nvPicPr>
          <p:blipFill rotWithShape="1">
            <a:blip r:embed="rId2" cstate="screen">
              <a:duotone>
                <a:schemeClr val="accent6">
                  <a:shade val="45000"/>
                  <a:satMod val="135000"/>
                </a:schemeClr>
                <a:prstClr val="white"/>
              </a:duotone>
              <a:alphaModFix amt="7000"/>
              <a:extLst>
                <a:ext uri="{28A0092B-C50C-407E-A947-70E740481C1C}">
                  <a14:useLocalDpi xmlns:a14="http://schemas.microsoft.com/office/drawing/2010/main" val="0"/>
                </a:ext>
              </a:extLst>
            </a:blip>
            <a:srcRect/>
            <a:stretch/>
          </p:blipFill>
          <p:spPr>
            <a:xfrm flipH="1">
              <a:off x="8059620" y="1345934"/>
              <a:ext cx="3997615" cy="5512065"/>
            </a:xfrm>
            <a:prstGeom prst="rect">
              <a:avLst/>
            </a:prstGeom>
          </p:spPr>
        </p:pic>
        <p:pic>
          <p:nvPicPr>
            <p:cNvPr id="10" name="Picture 9" descr="A picture containing sitting, dark, front, cat&#10;&#10;Description automatically generated">
              <a:extLst>
                <a:ext uri="{FF2B5EF4-FFF2-40B4-BE49-F238E27FC236}">
                  <a16:creationId xmlns:a16="http://schemas.microsoft.com/office/drawing/2014/main" id="{F198B21E-DBB4-4FAF-85E2-0929E6BFC041}"/>
                </a:ext>
              </a:extLst>
            </p:cNvPr>
            <p:cNvPicPr>
              <a:picLocks noChangeAspect="1"/>
            </p:cNvPicPr>
            <p:nvPr/>
          </p:nvPicPr>
          <p:blipFill rotWithShape="1">
            <a:blip r:embed="rId3" cstate="screen">
              <a:duotone>
                <a:schemeClr val="accent6">
                  <a:shade val="45000"/>
                  <a:satMod val="135000"/>
                </a:schemeClr>
                <a:prstClr val="white"/>
              </a:duotone>
              <a:alphaModFix amt="15000"/>
              <a:extLst>
                <a:ext uri="{28A0092B-C50C-407E-A947-70E740481C1C}">
                  <a14:useLocalDpi xmlns:a14="http://schemas.microsoft.com/office/drawing/2010/main" val="0"/>
                </a:ext>
              </a:extLst>
            </a:blip>
            <a:srcRect/>
            <a:stretch/>
          </p:blipFill>
          <p:spPr>
            <a:xfrm>
              <a:off x="8915400" y="41922"/>
              <a:ext cx="3141835" cy="6816077"/>
            </a:xfrm>
            <a:prstGeom prst="rect">
              <a:avLst/>
            </a:prstGeom>
          </p:spPr>
        </p:pic>
      </p:grpSp>
      <p:sp>
        <p:nvSpPr>
          <p:cNvPr id="11" name="Subtitle 2">
            <a:extLst>
              <a:ext uri="{FF2B5EF4-FFF2-40B4-BE49-F238E27FC236}">
                <a16:creationId xmlns:a16="http://schemas.microsoft.com/office/drawing/2014/main" id="{AD9BB445-59C3-4B51-9237-1F7AC9B09F56}"/>
              </a:ext>
            </a:extLst>
          </p:cNvPr>
          <p:cNvSpPr>
            <a:spLocks noGrp="1"/>
          </p:cNvSpPr>
          <p:nvPr>
            <p:ph type="subTitle" idx="1"/>
          </p:nvPr>
        </p:nvSpPr>
        <p:spPr>
          <a:xfrm>
            <a:off x="7185429" y="381000"/>
            <a:ext cx="3997745" cy="2133600"/>
          </a:xfrm>
        </p:spPr>
        <p:txBody>
          <a:bodyPr anchor="ctr"/>
          <a:lstStyle>
            <a:lvl1pPr marL="0" indent="0">
              <a:buNone/>
              <a:defRPr/>
            </a:lvl1pPr>
          </a:lstStyle>
          <a:p>
            <a:pPr algn="l">
              <a:lnSpc>
                <a:spcPct val="110000"/>
              </a:lnSpc>
            </a:pPr>
            <a:r>
              <a:rPr lang="en-US" sz="2200">
                <a:cs typeface="Segoe UI Semilight" panose="020B0402040204020203" pitchFamily="34" charset="0"/>
              </a:rPr>
              <a:t>Click to edit Master subtitle style</a:t>
            </a:r>
            <a:endParaRPr lang="en-US" sz="2200" dirty="0">
              <a:cs typeface="Segoe UI Semilight" panose="020B0402040204020203" pitchFamily="34" charset="0"/>
            </a:endParaRPr>
          </a:p>
        </p:txBody>
      </p:sp>
      <p:sp>
        <p:nvSpPr>
          <p:cNvPr id="15" name="Picture Placeholder 14">
            <a:extLst>
              <a:ext uri="{FF2B5EF4-FFF2-40B4-BE49-F238E27FC236}">
                <a16:creationId xmlns:a16="http://schemas.microsoft.com/office/drawing/2014/main" id="{969566B9-A8AF-4476-A32A-4AEFC46430F4}"/>
              </a:ext>
            </a:extLst>
          </p:cNvPr>
          <p:cNvSpPr>
            <a:spLocks noGrp="1"/>
          </p:cNvSpPr>
          <p:nvPr>
            <p:ph type="pic" sz="quarter" idx="13"/>
          </p:nvPr>
        </p:nvSpPr>
        <p:spPr>
          <a:xfrm>
            <a:off x="813816" y="2670048"/>
            <a:ext cx="5175504" cy="3639312"/>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10391AAE-35A8-4BEC-BF35-22153B1436B8}"/>
              </a:ext>
            </a:extLst>
          </p:cNvPr>
          <p:cNvSpPr>
            <a:spLocks noGrp="1"/>
          </p:cNvSpPr>
          <p:nvPr>
            <p:ph type="pic" sz="quarter" idx="14"/>
          </p:nvPr>
        </p:nvSpPr>
        <p:spPr>
          <a:xfrm>
            <a:off x="6190488" y="2670048"/>
            <a:ext cx="5175504" cy="3639312"/>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26816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881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0135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01994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197212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726798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6569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A7506A-23D3-4E50-B632-7D75C652FB02}"/>
              </a:ext>
              <a:ext uri="{C183D7F6-B498-43B3-948B-1728B52AA6E4}">
                <adec:decorative xmlns:adec="http://schemas.microsoft.com/office/drawing/2017/decorative" val="1"/>
              </a:ext>
            </a:extLst>
          </p:cNvPr>
          <p:cNvSpPr/>
          <p:nvPr userDrawn="1"/>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082A1112-7DAD-487B-84EF-9F2B9F4A6194}"/>
              </a:ext>
              <a:ext uri="{C183D7F6-B498-43B3-948B-1728B52AA6E4}">
                <adec:decorative xmlns:adec="http://schemas.microsoft.com/office/drawing/2017/decorative" val="1"/>
              </a:ext>
            </a:extLst>
          </p:cNvPr>
          <p:cNvGrpSpPr/>
          <p:nvPr userDrawn="1"/>
        </p:nvGrpSpPr>
        <p:grpSpPr>
          <a:xfrm flipH="1">
            <a:off x="0" y="0"/>
            <a:ext cx="7724071"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52E39B3F-C08C-424B-908B-8A3E017C641B}"/>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80050DD2-3323-4041-91C6-8BFA52F381B7}"/>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4FA34E2F-6A4E-4CFF-ACA1-994BA9CED3A9}"/>
              </a:ext>
              <a:ext uri="{C183D7F6-B498-43B3-948B-1728B52AA6E4}">
                <adec:decorative xmlns:adec="http://schemas.microsoft.com/office/drawing/2017/decorative" val="1"/>
              </a:ext>
            </a:extLst>
          </p:cNvPr>
          <p:cNvSpPr/>
          <p:nvPr userDrawn="1"/>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A8B9C0BE-DE84-42B6-9610-684AC81E50B3}"/>
              </a:ext>
            </a:extLst>
          </p:cNvPr>
          <p:cNvSpPr>
            <a:spLocks noGrp="1"/>
          </p:cNvSpPr>
          <p:nvPr>
            <p:ph type="title"/>
          </p:nvPr>
        </p:nvSpPr>
        <p:spPr>
          <a:xfrm>
            <a:off x="1143000" y="990599"/>
            <a:ext cx="4953000" cy="2130552"/>
          </a:xfrm>
        </p:spPr>
        <p:txBody>
          <a:bodyPr>
            <a:noAutofit/>
          </a:bodyPr>
          <a:lstStyle/>
          <a:p>
            <a:pPr>
              <a:lnSpc>
                <a:spcPct val="100000"/>
              </a:lnSpc>
            </a:pPr>
            <a:r>
              <a:rPr lang="en-US" spc="120">
                <a:cs typeface="Posterama" panose="020B0504020200020000" pitchFamily="34" charset="0"/>
              </a:rPr>
              <a:t>Click to edit Master title style</a:t>
            </a:r>
            <a:endParaRPr lang="en-US" spc="120" dirty="0">
              <a:cs typeface="Posterama" panose="020B0504020200020000" pitchFamily="34" charset="0"/>
            </a:endParaRPr>
          </a:p>
        </p:txBody>
      </p:sp>
      <p:sp>
        <p:nvSpPr>
          <p:cNvPr id="12" name="Content Placeholder 2">
            <a:extLst>
              <a:ext uri="{FF2B5EF4-FFF2-40B4-BE49-F238E27FC236}">
                <a16:creationId xmlns:a16="http://schemas.microsoft.com/office/drawing/2014/main" id="{C95C06E1-E8B8-4F7A-8EB7-E594AFEE6492}"/>
              </a:ext>
            </a:extLst>
          </p:cNvPr>
          <p:cNvSpPr>
            <a:spLocks noGrp="1"/>
          </p:cNvSpPr>
          <p:nvPr>
            <p:ph idx="1"/>
          </p:nvPr>
        </p:nvSpPr>
        <p:spPr>
          <a:xfrm>
            <a:off x="1143000" y="3352800"/>
            <a:ext cx="4953000" cy="2514600"/>
          </a:xfrm>
        </p:spPr>
        <p:txBody>
          <a:bodyPr>
            <a:normAutofit/>
          </a:bodyPr>
          <a:lstStyle>
            <a:lvl1pPr marL="0" indent="0">
              <a:buNone/>
              <a:defRPr/>
            </a:lvl1pPr>
          </a:lstStyle>
          <a:p>
            <a:pPr lvl="0">
              <a:lnSpc>
                <a:spcPct val="110000"/>
              </a:lnSpc>
            </a:pPr>
            <a:r>
              <a:rPr lang="en-US" sz="1800"/>
              <a:t>Click to edit Master text styles</a:t>
            </a:r>
          </a:p>
        </p:txBody>
      </p:sp>
      <p:sp>
        <p:nvSpPr>
          <p:cNvPr id="16" name="Picture Placeholder 15">
            <a:extLst>
              <a:ext uri="{FF2B5EF4-FFF2-40B4-BE49-F238E27FC236}">
                <a16:creationId xmlns:a16="http://schemas.microsoft.com/office/drawing/2014/main" id="{E340614F-452E-4022-B834-FFDC63466D3C}"/>
              </a:ext>
            </a:extLst>
          </p:cNvPr>
          <p:cNvSpPr>
            <a:spLocks noGrp="1"/>
          </p:cNvSpPr>
          <p:nvPr>
            <p:ph type="pic" sz="quarter" idx="13"/>
          </p:nvPr>
        </p:nvSpPr>
        <p:spPr>
          <a:xfrm>
            <a:off x="6784848" y="813816"/>
            <a:ext cx="4617720" cy="2551176"/>
          </a:xfrm>
          <a:solidFill>
            <a:schemeClr val="accent6"/>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C9F0368A-AE83-428C-ABF7-694386AB6231}"/>
              </a:ext>
            </a:extLst>
          </p:cNvPr>
          <p:cNvSpPr>
            <a:spLocks noGrp="1"/>
          </p:cNvSpPr>
          <p:nvPr>
            <p:ph type="pic" sz="quarter" idx="14"/>
          </p:nvPr>
        </p:nvSpPr>
        <p:spPr>
          <a:xfrm>
            <a:off x="6784848" y="3465576"/>
            <a:ext cx="4617720" cy="2551176"/>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10408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3A4E8-5A11-4C9C-8FC8-9D78AB5D392A}"/>
              </a:ext>
              <a:ext uri="{C183D7F6-B498-43B3-948B-1728B52AA6E4}">
                <adec:decorative xmlns:adec="http://schemas.microsoft.com/office/drawing/2017/decorative" val="1"/>
              </a:ext>
            </a:extLst>
          </p:cNvPr>
          <p:cNvGrpSpPr/>
          <p:nvPr userDrawn="1"/>
        </p:nvGrpSpPr>
        <p:grpSpPr>
          <a:xfrm>
            <a:off x="4464881" y="0"/>
            <a:ext cx="7724071" cy="6858000"/>
            <a:chOff x="4464881" y="0"/>
            <a:chExt cx="7724071" cy="6858000"/>
          </a:xfrm>
        </p:grpSpPr>
        <p:pic>
          <p:nvPicPr>
            <p:cNvPr id="7" name="Picture 6" descr="A picture containing holding&#10;&#10;Description automatically generated">
              <a:extLst>
                <a:ext uri="{FF2B5EF4-FFF2-40B4-BE49-F238E27FC236}">
                  <a16:creationId xmlns:a16="http://schemas.microsoft.com/office/drawing/2014/main" id="{77D633C1-4A46-44EA-B1E7-96EA9C44CB40}"/>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 name="Picture 7" descr="A picture containing holding, flower&#10;&#10;Description automatically generated">
              <a:extLst>
                <a:ext uri="{FF2B5EF4-FFF2-40B4-BE49-F238E27FC236}">
                  <a16:creationId xmlns:a16="http://schemas.microsoft.com/office/drawing/2014/main" id="{89667DF8-B73B-497B-95A4-5212EE667059}"/>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9" name="Title 1">
            <a:extLst>
              <a:ext uri="{FF2B5EF4-FFF2-40B4-BE49-F238E27FC236}">
                <a16:creationId xmlns:a16="http://schemas.microsoft.com/office/drawing/2014/main" id="{3EA3C8E6-EF45-4F18-A0CB-F0527540DAD7}"/>
              </a:ext>
            </a:extLst>
          </p:cNvPr>
          <p:cNvSpPr>
            <a:spLocks noGrp="1"/>
          </p:cNvSpPr>
          <p:nvPr>
            <p:ph type="title"/>
          </p:nvPr>
        </p:nvSpPr>
        <p:spPr>
          <a:xfrm>
            <a:off x="838200" y="393192"/>
            <a:ext cx="4953000" cy="2130552"/>
          </a:xfrm>
        </p:spPr>
        <p:txBody>
          <a:bodyPr>
            <a:noAutofit/>
          </a:bodyPr>
          <a:lstStyle/>
          <a:p>
            <a:pPr>
              <a:lnSpc>
                <a:spcPct val="100000"/>
              </a:lnSpc>
            </a:pPr>
            <a:r>
              <a:rPr lang="en-US" spc="120">
                <a:cs typeface="Posterama" panose="020B0504020200020000" pitchFamily="34" charset="0"/>
              </a:rPr>
              <a:t>Click to edit Master title style</a:t>
            </a:r>
            <a:endParaRPr lang="en-US" spc="120" dirty="0">
              <a:cs typeface="Posterama" panose="020B0504020200020000" pitchFamily="34" charset="0"/>
            </a:endParaRPr>
          </a:p>
        </p:txBody>
      </p:sp>
      <p:sp>
        <p:nvSpPr>
          <p:cNvPr id="10" name="Content Placeholder 2">
            <a:extLst>
              <a:ext uri="{FF2B5EF4-FFF2-40B4-BE49-F238E27FC236}">
                <a16:creationId xmlns:a16="http://schemas.microsoft.com/office/drawing/2014/main" id="{50CA1F7B-7E1E-4745-8E06-38C79906EE1E}"/>
              </a:ext>
            </a:extLst>
          </p:cNvPr>
          <p:cNvSpPr>
            <a:spLocks noGrp="1"/>
          </p:cNvSpPr>
          <p:nvPr>
            <p:ph idx="1"/>
          </p:nvPr>
        </p:nvSpPr>
        <p:spPr>
          <a:xfrm>
            <a:off x="838200" y="2724912"/>
            <a:ext cx="4952681" cy="3410712"/>
          </a:xfrm>
        </p:spPr>
        <p:txBody>
          <a:bodyPr anchor="t" anchorCtr="0">
            <a:normAutofit/>
          </a:bodyPr>
          <a:lstStyle>
            <a:lvl1pPr marL="0" indent="0">
              <a:buNone/>
              <a:defRPr/>
            </a:lvl1pPr>
          </a:lstStyle>
          <a:p>
            <a:pPr lvl="0">
              <a:lnSpc>
                <a:spcPct val="110000"/>
              </a:lnSpc>
            </a:pPr>
            <a:r>
              <a:rPr lang="en-US" sz="1800"/>
              <a:t>Click to edit Master text styles</a:t>
            </a:r>
          </a:p>
        </p:txBody>
      </p:sp>
      <p:sp>
        <p:nvSpPr>
          <p:cNvPr id="13" name="Picture Placeholder 12">
            <a:extLst>
              <a:ext uri="{FF2B5EF4-FFF2-40B4-BE49-F238E27FC236}">
                <a16:creationId xmlns:a16="http://schemas.microsoft.com/office/drawing/2014/main" id="{C027CA11-7EE7-4C3B-AF4D-F50756E4EF64}"/>
              </a:ext>
            </a:extLst>
          </p:cNvPr>
          <p:cNvSpPr>
            <a:spLocks noGrp="1"/>
          </p:cNvSpPr>
          <p:nvPr>
            <p:ph type="pic" sz="quarter" idx="13"/>
          </p:nvPr>
        </p:nvSpPr>
        <p:spPr>
          <a:xfrm>
            <a:off x="7086600" y="568324"/>
            <a:ext cx="4727448" cy="5715000"/>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41826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9FC3DD-D5CF-4D3A-AD62-2D9AD0EA2D50}"/>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3A543720-E70E-42D7-9835-39FDFE40F01E}"/>
              </a:ext>
              <a:ext uri="{C183D7F6-B498-43B3-948B-1728B52AA6E4}">
                <adec:decorative xmlns:adec="http://schemas.microsoft.com/office/drawing/2017/decorative" val="1"/>
              </a:ext>
            </a:extLst>
          </p:cNvPr>
          <p:cNvGrpSpPr/>
          <p:nvPr userDrawn="1"/>
        </p:nvGrpSpPr>
        <p:grpSpPr>
          <a:xfrm>
            <a:off x="6477000" y="0"/>
            <a:ext cx="5711952" cy="5071492"/>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7D5BA9D0-B4FD-4CD7-8F18-76506E972044}"/>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7D2067D9-0848-4BAA-996E-BE1236E04ABF}"/>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Title 1">
            <a:extLst>
              <a:ext uri="{FF2B5EF4-FFF2-40B4-BE49-F238E27FC236}">
                <a16:creationId xmlns:a16="http://schemas.microsoft.com/office/drawing/2014/main" id="{1B87D7AA-E59B-441F-B5EC-E9828C1EDFBE}"/>
              </a:ext>
            </a:extLst>
          </p:cNvPr>
          <p:cNvSpPr>
            <a:spLocks noGrp="1"/>
          </p:cNvSpPr>
          <p:nvPr>
            <p:ph type="ctrTitle"/>
          </p:nvPr>
        </p:nvSpPr>
        <p:spPr>
          <a:xfrm>
            <a:off x="1293876" y="304801"/>
            <a:ext cx="9601200" cy="2301875"/>
          </a:xfrm>
        </p:spPr>
        <p:txBody>
          <a:bodyPr anchor="b">
            <a:normAutofit/>
          </a:bodyPr>
          <a:lstStyle>
            <a:lvl1pPr algn="ctr">
              <a:defRPr/>
            </a:lvl1pPr>
          </a:lstStyle>
          <a:p>
            <a:pPr>
              <a:lnSpc>
                <a:spcPct val="100000"/>
              </a:lnSpc>
            </a:pPr>
            <a:r>
              <a:rPr lang="en-US" sz="4400" spc="120">
                <a:cs typeface="Posterama" panose="020B0504020200020000" pitchFamily="34" charset="0"/>
              </a:rPr>
              <a:t>Click to edit Master title style</a:t>
            </a:r>
            <a:endParaRPr lang="en-US" sz="4400" spc="120" dirty="0">
              <a:cs typeface="Posterama" panose="020B0504020200020000" pitchFamily="34" charset="0"/>
            </a:endParaRPr>
          </a:p>
        </p:txBody>
      </p:sp>
      <p:sp>
        <p:nvSpPr>
          <p:cNvPr id="11" name="Subtitle 2">
            <a:extLst>
              <a:ext uri="{FF2B5EF4-FFF2-40B4-BE49-F238E27FC236}">
                <a16:creationId xmlns:a16="http://schemas.microsoft.com/office/drawing/2014/main" id="{70806D6C-F8DC-4FFA-9381-5620B7391CEA}"/>
              </a:ext>
            </a:extLst>
          </p:cNvPr>
          <p:cNvSpPr>
            <a:spLocks noGrp="1"/>
          </p:cNvSpPr>
          <p:nvPr>
            <p:ph type="subTitle" idx="1"/>
          </p:nvPr>
        </p:nvSpPr>
        <p:spPr>
          <a:xfrm>
            <a:off x="1712976" y="2743201"/>
            <a:ext cx="8763001" cy="914400"/>
          </a:xfrm>
        </p:spPr>
        <p:txBody>
          <a:bodyPr anchor="t"/>
          <a:lstStyle>
            <a:lvl1pPr marL="0" indent="0" algn="ctr">
              <a:buNone/>
              <a:defRPr/>
            </a:lvl1pPr>
          </a:lstStyle>
          <a:p>
            <a:pPr>
              <a:lnSpc>
                <a:spcPct val="110000"/>
              </a:lnSpc>
            </a:pPr>
            <a:r>
              <a:rPr lang="en-US" sz="2200">
                <a:cs typeface="Segoe UI Semilight" panose="020B0402040204020203" pitchFamily="34" charset="0"/>
              </a:rPr>
              <a:t>Click to edit Master subtitle style</a:t>
            </a:r>
            <a:endParaRPr lang="en-US" sz="2200" dirty="0">
              <a:cs typeface="Segoe UI Semilight" panose="020B0402040204020203" pitchFamily="34" charset="0"/>
            </a:endParaRPr>
          </a:p>
        </p:txBody>
      </p:sp>
      <p:sp>
        <p:nvSpPr>
          <p:cNvPr id="16" name="Picture Placeholder 15">
            <a:extLst>
              <a:ext uri="{FF2B5EF4-FFF2-40B4-BE49-F238E27FC236}">
                <a16:creationId xmlns:a16="http://schemas.microsoft.com/office/drawing/2014/main" id="{A5095252-A020-4AA1-9BB3-013288AE3FB6}"/>
              </a:ext>
            </a:extLst>
          </p:cNvPr>
          <p:cNvSpPr>
            <a:spLocks noGrp="1"/>
          </p:cNvSpPr>
          <p:nvPr>
            <p:ph type="pic" sz="quarter" idx="13"/>
          </p:nvPr>
        </p:nvSpPr>
        <p:spPr>
          <a:xfrm>
            <a:off x="0" y="3886200"/>
            <a:ext cx="4059936" cy="2971800"/>
          </a:xfrm>
          <a:solidFill>
            <a:schemeClr val="accent6"/>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17FBAD15-0D00-46EC-B530-EF6195F42D4A}"/>
              </a:ext>
            </a:extLst>
          </p:cNvPr>
          <p:cNvSpPr>
            <a:spLocks noGrp="1"/>
          </p:cNvSpPr>
          <p:nvPr>
            <p:ph type="pic" sz="quarter" idx="14"/>
          </p:nvPr>
        </p:nvSpPr>
        <p:spPr>
          <a:xfrm>
            <a:off x="4050792" y="3886200"/>
            <a:ext cx="4087368" cy="2971800"/>
          </a:xfrm>
          <a:solidFill>
            <a:schemeClr val="accent6"/>
          </a:solidFill>
        </p:spPr>
        <p:txBody>
          <a:bodyPr/>
          <a:lstStyle/>
          <a:p>
            <a:r>
              <a:rPr lang="en-US"/>
              <a:t>Click icon to add picture</a:t>
            </a:r>
            <a:endParaRPr lang="en-US" dirty="0"/>
          </a:p>
        </p:txBody>
      </p:sp>
      <p:sp>
        <p:nvSpPr>
          <p:cNvPr id="18" name="Picture Placeholder 15">
            <a:extLst>
              <a:ext uri="{FF2B5EF4-FFF2-40B4-BE49-F238E27FC236}">
                <a16:creationId xmlns:a16="http://schemas.microsoft.com/office/drawing/2014/main" id="{0F93F034-901D-43B1-89E9-6291A86787FD}"/>
              </a:ext>
            </a:extLst>
          </p:cNvPr>
          <p:cNvSpPr>
            <a:spLocks noGrp="1"/>
          </p:cNvSpPr>
          <p:nvPr>
            <p:ph type="pic" sz="quarter" idx="15"/>
          </p:nvPr>
        </p:nvSpPr>
        <p:spPr>
          <a:xfrm>
            <a:off x="8132064" y="3886200"/>
            <a:ext cx="4059936" cy="297180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406652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39340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2BDFDF-C29B-490D-B7E4-91359671192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 name="Group 6">
            <a:extLst>
              <a:ext uri="{FF2B5EF4-FFF2-40B4-BE49-F238E27FC236}">
                <a16:creationId xmlns:a16="http://schemas.microsoft.com/office/drawing/2014/main" id="{E733B2E6-29D0-4249-A0A5-82013CE168B9}"/>
              </a:ext>
              <a:ext uri="{C183D7F6-B498-43B3-948B-1728B52AA6E4}">
                <adec:decorative xmlns:adec="http://schemas.microsoft.com/office/drawing/2017/decorative" val="1"/>
              </a:ext>
            </a:extLst>
          </p:cNvPr>
          <p:cNvGrpSpPr/>
          <p:nvPr userDrawn="1"/>
        </p:nvGrpSpPr>
        <p:grpSpPr>
          <a:xfrm flipH="1">
            <a:off x="0" y="0"/>
            <a:ext cx="7724071" cy="6858000"/>
            <a:chOff x="4464881" y="0"/>
            <a:chExt cx="7724071" cy="6858000"/>
          </a:xfrm>
        </p:grpSpPr>
        <p:pic>
          <p:nvPicPr>
            <p:cNvPr id="8" name="Picture 7" descr="A picture containing holding&#10;&#10;Description automatically generated">
              <a:extLst>
                <a:ext uri="{FF2B5EF4-FFF2-40B4-BE49-F238E27FC236}">
                  <a16:creationId xmlns:a16="http://schemas.microsoft.com/office/drawing/2014/main" id="{13AED3CD-2B31-49BC-BC04-850E0AD360B6}"/>
                </a:ext>
              </a:extLst>
            </p:cNvPr>
            <p:cNvPicPr>
              <a:picLocks noChangeAspect="1"/>
            </p:cNvPicPr>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 name="Picture 8" descr="A picture containing holding, flower&#10;&#10;Description automatically generated">
              <a:extLst>
                <a:ext uri="{FF2B5EF4-FFF2-40B4-BE49-F238E27FC236}">
                  <a16:creationId xmlns:a16="http://schemas.microsoft.com/office/drawing/2014/main" id="{D5FE2C96-BB8F-4A14-88E4-C871D91E28B3}"/>
                </a:ext>
              </a:extLst>
            </p:cNvPr>
            <p:cNvPicPr>
              <a:picLocks noChangeAspect="1"/>
            </p:cNvPicPr>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10" name="Rectangle 9">
            <a:extLst>
              <a:ext uri="{FF2B5EF4-FFF2-40B4-BE49-F238E27FC236}">
                <a16:creationId xmlns:a16="http://schemas.microsoft.com/office/drawing/2014/main" id="{4F2C506E-3A15-4D88-8C7E-AE65D21F189B}"/>
              </a:ext>
              <a:ext uri="{C183D7F6-B498-43B3-948B-1728B52AA6E4}">
                <adec:decorative xmlns:adec="http://schemas.microsoft.com/office/drawing/2017/decorative" val="1"/>
              </a:ext>
            </a:extLst>
          </p:cNvPr>
          <p:cNvSpPr/>
          <p:nvPr userDrawn="1"/>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52D6351-AB6F-490B-97F2-D51C1478A1DC}"/>
              </a:ext>
            </a:extLst>
          </p:cNvPr>
          <p:cNvSpPr>
            <a:spLocks noGrp="1"/>
          </p:cNvSpPr>
          <p:nvPr>
            <p:ph type="ctrTitle"/>
          </p:nvPr>
        </p:nvSpPr>
        <p:spPr>
          <a:xfrm>
            <a:off x="1071223" y="1066800"/>
            <a:ext cx="5367527" cy="2833528"/>
          </a:xfrm>
        </p:spPr>
        <p:txBody>
          <a:bodyPr anchor="b">
            <a:normAutofit/>
          </a:bodyPr>
          <a:lstStyle/>
          <a:p>
            <a:pPr algn="l">
              <a:lnSpc>
                <a:spcPct val="100000"/>
              </a:lnSpc>
            </a:pPr>
            <a:r>
              <a:rPr lang="en-US" sz="4400" spc="120">
                <a:cs typeface="Posterama" panose="020B0504020200020000" pitchFamily="34" charset="0"/>
              </a:rPr>
              <a:t>Click to edit Master title style</a:t>
            </a:r>
            <a:endParaRPr lang="en-US" sz="4400" spc="120" dirty="0">
              <a:cs typeface="Posterama" panose="020B0504020200020000" pitchFamily="34" charset="0"/>
            </a:endParaRPr>
          </a:p>
        </p:txBody>
      </p:sp>
      <p:sp>
        <p:nvSpPr>
          <p:cNvPr id="12" name="Subtitle 2">
            <a:extLst>
              <a:ext uri="{FF2B5EF4-FFF2-40B4-BE49-F238E27FC236}">
                <a16:creationId xmlns:a16="http://schemas.microsoft.com/office/drawing/2014/main" id="{EF760311-9637-47CC-B0E7-6C8C307C6FDB}"/>
              </a:ext>
            </a:extLst>
          </p:cNvPr>
          <p:cNvSpPr>
            <a:spLocks noGrp="1"/>
          </p:cNvSpPr>
          <p:nvPr>
            <p:ph type="subTitle" idx="1"/>
          </p:nvPr>
        </p:nvSpPr>
        <p:spPr>
          <a:xfrm>
            <a:off x="1071223" y="4074784"/>
            <a:ext cx="5367526" cy="1640216"/>
          </a:xfrm>
        </p:spPr>
        <p:txBody>
          <a:bodyPr anchor="t"/>
          <a:lstStyle>
            <a:lvl1pPr marL="0" indent="0">
              <a:buNone/>
              <a:defRPr/>
            </a:lvl1pPr>
          </a:lstStyle>
          <a:p>
            <a:pPr algn="l">
              <a:lnSpc>
                <a:spcPct val="110000"/>
              </a:lnSpc>
            </a:pPr>
            <a:r>
              <a:rPr lang="en-US" sz="2200">
                <a:cs typeface="Segoe UI Semilight" panose="020B0402040204020203" pitchFamily="34" charset="0"/>
              </a:rPr>
              <a:t>Click to edit Master subtitle style</a:t>
            </a:r>
            <a:endParaRPr lang="en-US" sz="2200" dirty="0">
              <a:cs typeface="Segoe UI Semilight" panose="020B0402040204020203" pitchFamily="34" charset="0"/>
            </a:endParaRPr>
          </a:p>
        </p:txBody>
      </p:sp>
      <p:sp>
        <p:nvSpPr>
          <p:cNvPr id="16" name="Picture Placeholder 15">
            <a:extLst>
              <a:ext uri="{FF2B5EF4-FFF2-40B4-BE49-F238E27FC236}">
                <a16:creationId xmlns:a16="http://schemas.microsoft.com/office/drawing/2014/main" id="{89734E01-4E64-484E-9728-EF69422CB1D0}"/>
              </a:ext>
            </a:extLst>
          </p:cNvPr>
          <p:cNvSpPr>
            <a:spLocks noGrp="1"/>
          </p:cNvSpPr>
          <p:nvPr>
            <p:ph type="pic" sz="quarter" idx="13"/>
          </p:nvPr>
        </p:nvSpPr>
        <p:spPr>
          <a:xfrm>
            <a:off x="7013448" y="1014984"/>
            <a:ext cx="4123944" cy="2322576"/>
          </a:xfrm>
          <a:solidFill>
            <a:schemeClr val="accent6"/>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7CA897AB-A280-4B5A-BEF5-C5D11D65353F}"/>
              </a:ext>
            </a:extLst>
          </p:cNvPr>
          <p:cNvSpPr>
            <a:spLocks noGrp="1"/>
          </p:cNvSpPr>
          <p:nvPr>
            <p:ph type="pic" sz="quarter" idx="14"/>
          </p:nvPr>
        </p:nvSpPr>
        <p:spPr>
          <a:xfrm>
            <a:off x="7013448" y="3511296"/>
            <a:ext cx="4123944" cy="2322576"/>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98201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329184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3291840"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4453361" y="1752600"/>
            <a:ext cx="329184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4453361" y="2666999"/>
            <a:ext cx="3291840"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17999667-FDE9-4EC7-9EF8-E64C5DA4B13D}"/>
              </a:ext>
            </a:extLst>
          </p:cNvPr>
          <p:cNvSpPr>
            <a:spLocks noGrp="1"/>
          </p:cNvSpPr>
          <p:nvPr>
            <p:ph type="body" sz="quarter" idx="13"/>
          </p:nvPr>
        </p:nvSpPr>
        <p:spPr>
          <a:xfrm>
            <a:off x="8441466" y="1757319"/>
            <a:ext cx="329184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54466FB3-35A6-4045-8C46-5F6399D7B4C2}"/>
              </a:ext>
            </a:extLst>
          </p:cNvPr>
          <p:cNvSpPr>
            <a:spLocks noGrp="1"/>
          </p:cNvSpPr>
          <p:nvPr>
            <p:ph sz="quarter" idx="14"/>
          </p:nvPr>
        </p:nvSpPr>
        <p:spPr>
          <a:xfrm>
            <a:off x="8441466" y="2671718"/>
            <a:ext cx="3291840" cy="35226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72047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E62CE4B-3BFB-4501-B59A-0ED68CF6127A}"/>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Title 1">
            <a:extLst>
              <a:ext uri="{FF2B5EF4-FFF2-40B4-BE49-F238E27FC236}">
                <a16:creationId xmlns:a16="http://schemas.microsoft.com/office/drawing/2014/main" id="{DF608493-BDCD-43BD-A3CC-24E7502763F3}"/>
              </a:ext>
            </a:extLst>
          </p:cNvPr>
          <p:cNvSpPr>
            <a:spLocks noGrp="1"/>
          </p:cNvSpPr>
          <p:nvPr>
            <p:ph type="title"/>
          </p:nvPr>
        </p:nvSpPr>
        <p:spPr>
          <a:xfrm>
            <a:off x="838200" y="393192"/>
            <a:ext cx="4524956" cy="2130552"/>
          </a:xfrm>
        </p:spPr>
        <p:txBody>
          <a:bodyPr>
            <a:noAutofit/>
          </a:bodyPr>
          <a:lstStyle/>
          <a:p>
            <a:pPr>
              <a:lnSpc>
                <a:spcPct val="100000"/>
              </a:lnSpc>
            </a:pPr>
            <a:r>
              <a:rPr lang="en-US" spc="120">
                <a:cs typeface="Posterama" panose="020B0504020200020000" pitchFamily="34" charset="0"/>
              </a:rPr>
              <a:t>Click to edit Master title style</a:t>
            </a:r>
            <a:endParaRPr lang="en-US" spc="120" dirty="0">
              <a:cs typeface="Posterama" panose="020B0504020200020000" pitchFamily="34" charset="0"/>
            </a:endParaRPr>
          </a:p>
        </p:txBody>
      </p:sp>
      <p:sp>
        <p:nvSpPr>
          <p:cNvPr id="15" name="Content Placeholder 2">
            <a:extLst>
              <a:ext uri="{FF2B5EF4-FFF2-40B4-BE49-F238E27FC236}">
                <a16:creationId xmlns:a16="http://schemas.microsoft.com/office/drawing/2014/main" id="{F3B9F353-002B-4A4D-A316-70D952EDAE7E}"/>
              </a:ext>
            </a:extLst>
          </p:cNvPr>
          <p:cNvSpPr>
            <a:spLocks noGrp="1"/>
          </p:cNvSpPr>
          <p:nvPr>
            <p:ph idx="1"/>
          </p:nvPr>
        </p:nvSpPr>
        <p:spPr>
          <a:xfrm>
            <a:off x="838200" y="2727297"/>
            <a:ext cx="4524664" cy="3412969"/>
          </a:xfrm>
        </p:spPr>
        <p:txBody>
          <a:bodyPr anchor="ctr" anchorCtr="0">
            <a:normAutofit/>
          </a:bodyPr>
          <a:lstStyle>
            <a:lvl1pPr marL="0" indent="0">
              <a:lnSpc>
                <a:spcPct val="100000"/>
              </a:lnSpc>
              <a:buNone/>
              <a:defRPr sz="1800"/>
            </a:lvl1pPr>
          </a:lstStyle>
          <a:p>
            <a:pPr lvl="0">
              <a:lnSpc>
                <a:spcPct val="110000"/>
              </a:lnSpc>
            </a:pPr>
            <a:r>
              <a:rPr lang="en-US" sz="1800"/>
              <a:t>Click to edit Master text styles</a:t>
            </a:r>
          </a:p>
        </p:txBody>
      </p:sp>
      <p:pic>
        <p:nvPicPr>
          <p:cNvPr id="16" name="Picture 15">
            <a:extLst>
              <a:ext uri="{FF2B5EF4-FFF2-40B4-BE49-F238E27FC236}">
                <a16:creationId xmlns:a16="http://schemas.microsoft.com/office/drawing/2014/main" id="{F9890B2B-FFC6-4C7C-A617-67144F1E3C51}"/>
              </a:ext>
              <a:ext uri="{C183D7F6-B498-43B3-948B-1728B52AA6E4}">
                <adec:decorative xmlns:adec="http://schemas.microsoft.com/office/drawing/2017/decorative" val="1"/>
              </a:ext>
            </a:extLst>
          </p:cNvPr>
          <p:cNvPicPr>
            <a:picLocks noChangeAspect="1"/>
          </p:cNvPicPr>
          <p:nvPr userDrawn="1"/>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sp>
        <p:nvSpPr>
          <p:cNvPr id="24" name="Picture Placeholder 23">
            <a:extLst>
              <a:ext uri="{FF2B5EF4-FFF2-40B4-BE49-F238E27FC236}">
                <a16:creationId xmlns:a16="http://schemas.microsoft.com/office/drawing/2014/main" id="{8CD8768C-8806-4DE0-82CC-275A2EC6D47D}"/>
              </a:ext>
            </a:extLst>
          </p:cNvPr>
          <p:cNvSpPr>
            <a:spLocks noGrp="1"/>
          </p:cNvSpPr>
          <p:nvPr>
            <p:ph type="pic" sz="quarter" idx="13"/>
          </p:nvPr>
        </p:nvSpPr>
        <p:spPr>
          <a:xfrm>
            <a:off x="5879592" y="740664"/>
            <a:ext cx="2798762" cy="260604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68CB9DF9-86EB-48CF-B212-F2B290C56FFF}"/>
              </a:ext>
            </a:extLst>
          </p:cNvPr>
          <p:cNvSpPr>
            <a:spLocks noGrp="1"/>
          </p:cNvSpPr>
          <p:nvPr>
            <p:ph type="pic" sz="quarter" idx="14"/>
          </p:nvPr>
        </p:nvSpPr>
        <p:spPr>
          <a:xfrm>
            <a:off x="8878824" y="740664"/>
            <a:ext cx="2798762" cy="260604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554B2207-3993-41B6-AF63-EBB48DACAB8F}"/>
              </a:ext>
            </a:extLst>
          </p:cNvPr>
          <p:cNvSpPr>
            <a:spLocks noGrp="1"/>
          </p:cNvSpPr>
          <p:nvPr>
            <p:ph type="pic" sz="quarter" idx="15"/>
          </p:nvPr>
        </p:nvSpPr>
        <p:spPr>
          <a:xfrm>
            <a:off x="5879592" y="3529584"/>
            <a:ext cx="2798762" cy="2606040"/>
          </a:xfrm>
          <a:solidFill>
            <a:schemeClr val="accent6"/>
          </a:solidFill>
        </p:spPr>
        <p:txBody>
          <a:bodyPr/>
          <a:lstStyle/>
          <a:p>
            <a:r>
              <a:rPr lang="en-US"/>
              <a:t>Click icon to add picture</a:t>
            </a:r>
            <a:endParaRPr lang="en-US" dirty="0"/>
          </a:p>
        </p:txBody>
      </p:sp>
      <p:sp>
        <p:nvSpPr>
          <p:cNvPr id="27" name="Picture Placeholder 23">
            <a:extLst>
              <a:ext uri="{FF2B5EF4-FFF2-40B4-BE49-F238E27FC236}">
                <a16:creationId xmlns:a16="http://schemas.microsoft.com/office/drawing/2014/main" id="{DE0340D8-BC7E-4431-A7A7-8D634C8A19F6}"/>
              </a:ext>
            </a:extLst>
          </p:cNvPr>
          <p:cNvSpPr>
            <a:spLocks noGrp="1"/>
          </p:cNvSpPr>
          <p:nvPr>
            <p:ph type="pic" sz="quarter" idx="16"/>
          </p:nvPr>
        </p:nvSpPr>
        <p:spPr>
          <a:xfrm>
            <a:off x="8869680" y="3529584"/>
            <a:ext cx="2798762" cy="2606040"/>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dirty="0"/>
          </a:p>
        </p:txBody>
      </p:sp>
    </p:spTree>
    <p:extLst>
      <p:ext uri="{BB962C8B-B14F-4D97-AF65-F5344CB8AC3E}">
        <p14:creationId xmlns:p14="http://schemas.microsoft.com/office/powerpoint/2010/main" val="295841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8">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46" r:id="rId4"/>
    <p:sldLayoutId id="2147483734" r:id="rId5"/>
    <p:sldLayoutId id="2147483752" r:id="rId6"/>
    <p:sldLayoutId id="2147483737" r:id="rId7"/>
    <p:sldLayoutId id="2147483750" r:id="rId8"/>
    <p:sldLayoutId id="2147483745" r:id="rId9"/>
    <p:sldLayoutId id="2147483751" r:id="rId10"/>
    <p:sldLayoutId id="2147483733" r:id="rId11"/>
    <p:sldLayoutId id="2147483744" r:id="rId12"/>
    <p:sldLayoutId id="2147483736" r:id="rId13"/>
    <p:sldLayoutId id="2147483739" r:id="rId14"/>
    <p:sldLayoutId id="2147483740" r:id="rId15"/>
    <p:sldLayoutId id="2147483741" r:id="rId16"/>
  </p:sldLayoutIdLst>
  <p:hf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49B754-6BC3-8771-EC06-7C3A93091698}"/>
              </a:ext>
            </a:extLst>
          </p:cNvPr>
          <p:cNvSpPr>
            <a:spLocks noGrp="1"/>
          </p:cNvSpPr>
          <p:nvPr>
            <p:ph type="sldNum" sz="quarter" idx="12"/>
          </p:nvPr>
        </p:nvSpPr>
        <p:spPr/>
        <p:txBody>
          <a:bodyPr/>
          <a:lstStyle/>
          <a:p>
            <a:fld id="{73B850FF-6169-4056-8077-06FFA93A5366}" type="slidenum">
              <a:rPr lang="en-US" smtClean="0"/>
              <a:t>1</a:t>
            </a:fld>
            <a:endParaRPr lang="en-US" dirty="0"/>
          </a:p>
        </p:txBody>
      </p:sp>
      <p:pic>
        <p:nvPicPr>
          <p:cNvPr id="4" name="Picture 3">
            <a:extLst>
              <a:ext uri="{FF2B5EF4-FFF2-40B4-BE49-F238E27FC236}">
                <a16:creationId xmlns:a16="http://schemas.microsoft.com/office/drawing/2014/main" id="{07C0C93E-7513-6550-4A02-6AD289D567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94475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97FCDC-3D84-40C2-9992-32E41951F8B3}"/>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10</a:t>
            </a:fld>
            <a:endParaRPr lang="en-US" dirty="0"/>
          </a:p>
        </p:txBody>
      </p:sp>
      <p:grpSp>
        <p:nvGrpSpPr>
          <p:cNvPr id="2" name="Google Shape;7517;p86">
            <a:extLst>
              <a:ext uri="{FF2B5EF4-FFF2-40B4-BE49-F238E27FC236}">
                <a16:creationId xmlns:a16="http://schemas.microsoft.com/office/drawing/2014/main" id="{B52C8945-F1A9-41A5-86E6-C4386165C3CB}"/>
              </a:ext>
            </a:extLst>
          </p:cNvPr>
          <p:cNvGrpSpPr/>
          <p:nvPr/>
        </p:nvGrpSpPr>
        <p:grpSpPr>
          <a:xfrm>
            <a:off x="2820622" y="2161450"/>
            <a:ext cx="5751427" cy="2440570"/>
            <a:chOff x="2373234" y="2660136"/>
            <a:chExt cx="708828" cy="471754"/>
          </a:xfrm>
          <a:scene3d>
            <a:camera prst="orthographicFront">
              <a:rot lat="0" lon="0" rev="0"/>
            </a:camera>
            <a:lightRig rig="contrasting" dir="t">
              <a:rot lat="0" lon="0" rev="1500000"/>
            </a:lightRig>
          </a:scene3d>
        </p:grpSpPr>
        <p:sp>
          <p:nvSpPr>
            <p:cNvPr id="3" name="Google Shape;7518;p86">
              <a:extLst>
                <a:ext uri="{FF2B5EF4-FFF2-40B4-BE49-F238E27FC236}">
                  <a16:creationId xmlns:a16="http://schemas.microsoft.com/office/drawing/2014/main" id="{951DD13F-C44C-D98C-2E3B-BF184D69F17B}"/>
                </a:ext>
              </a:extLst>
            </p:cNvPr>
            <p:cNvSpPr/>
            <p:nvPr/>
          </p:nvSpPr>
          <p:spPr>
            <a:xfrm>
              <a:off x="2416772" y="2799334"/>
              <a:ext cx="619167" cy="198508"/>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FFCC66"/>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lang="fa-IR" sz="1800" b="1" i="0" dirty="0">
                <a:solidFill>
                  <a:srgbClr val="000000"/>
                </a:solidFill>
                <a:effectLst/>
                <a:latin typeface="Pinar" pitchFamily="2" charset="-78"/>
                <a:cs typeface="Pinar" pitchFamily="2" charset="-78"/>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2400" b="1" i="0" dirty="0">
                  <a:solidFill>
                    <a:schemeClr val="bg2"/>
                  </a:solidFill>
                  <a:effectLst/>
                  <a:latin typeface="Pinar" pitchFamily="2" charset="-78"/>
                  <a:cs typeface="Pinar" pitchFamily="2" charset="-78"/>
                </a:rPr>
                <a:t>اثرات روانگرايی</a:t>
              </a:r>
              <a:r>
                <a:rPr lang="fa-IR" sz="2800" dirty="0">
                  <a:solidFill>
                    <a:schemeClr val="bg2"/>
                  </a:solidFill>
                  <a:latin typeface="Pinar" pitchFamily="2" charset="-78"/>
                  <a:cs typeface="Pinar" pitchFamily="2" charset="-78"/>
                </a:rPr>
                <a:t> </a:t>
              </a:r>
              <a:br>
                <a:rPr lang="fa-IR" sz="2800" dirty="0">
                  <a:solidFill>
                    <a:schemeClr val="bg2"/>
                  </a:solidFill>
                  <a:latin typeface="Pinar" pitchFamily="2" charset="-78"/>
                  <a:cs typeface="Pinar" pitchFamily="2" charset="-78"/>
                </a:rPr>
              </a:br>
              <a:endParaRPr kumimoji="0" sz="2400" b="0" i="0" u="none" strike="noStrike" kern="0" cap="none" spc="0" normalizeH="0" baseline="0" noProof="0" dirty="0">
                <a:ln>
                  <a:noFill/>
                </a:ln>
                <a:solidFill>
                  <a:schemeClr val="bg2"/>
                </a:solidFill>
                <a:effectLst/>
                <a:uLnTx/>
                <a:uFillTx/>
                <a:latin typeface="Pinar" pitchFamily="2" charset="-78"/>
                <a:cs typeface="Pinar" pitchFamily="2" charset="-78"/>
                <a:sym typeface="Arial"/>
              </a:endParaRPr>
            </a:p>
          </p:txBody>
        </p:sp>
        <p:sp>
          <p:nvSpPr>
            <p:cNvPr id="9" name="Google Shape;7519;p86">
              <a:extLst>
                <a:ext uri="{FF2B5EF4-FFF2-40B4-BE49-F238E27FC236}">
                  <a16:creationId xmlns:a16="http://schemas.microsoft.com/office/drawing/2014/main" id="{DB3A0612-CF73-BE31-CF36-967EEC5B1662}"/>
                </a:ext>
              </a:extLst>
            </p:cNvPr>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520;p86">
              <a:extLst>
                <a:ext uri="{FF2B5EF4-FFF2-40B4-BE49-F238E27FC236}">
                  <a16:creationId xmlns:a16="http://schemas.microsoft.com/office/drawing/2014/main" id="{1E1BB08F-0172-EDFA-D1DE-E22B0B689733}"/>
                </a:ext>
              </a:extLst>
            </p:cNvPr>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521;p86">
              <a:extLst>
                <a:ext uri="{FF2B5EF4-FFF2-40B4-BE49-F238E27FC236}">
                  <a16:creationId xmlns:a16="http://schemas.microsoft.com/office/drawing/2014/main" id="{62002CD1-C524-99AA-6FD7-7A950A0A7F50}"/>
                </a:ext>
              </a:extLst>
            </p:cNvPr>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522;p86">
              <a:extLst>
                <a:ext uri="{FF2B5EF4-FFF2-40B4-BE49-F238E27FC236}">
                  <a16:creationId xmlns:a16="http://schemas.microsoft.com/office/drawing/2014/main" id="{2C13BBD6-A3D1-BD9C-892D-E7099D006A5C}"/>
                </a:ext>
              </a:extLst>
            </p:cNvPr>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526;p86">
              <a:extLst>
                <a:ext uri="{FF2B5EF4-FFF2-40B4-BE49-F238E27FC236}">
                  <a16:creationId xmlns:a16="http://schemas.microsoft.com/office/drawing/2014/main" id="{28CDAAC9-7E41-1D1C-FCCE-EA183439065F}"/>
                </a:ext>
              </a:extLst>
            </p:cNvPr>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527;p86">
              <a:extLst>
                <a:ext uri="{FF2B5EF4-FFF2-40B4-BE49-F238E27FC236}">
                  <a16:creationId xmlns:a16="http://schemas.microsoft.com/office/drawing/2014/main" id="{E56D9928-E68C-5C2F-FF40-CD76BEA2C122}"/>
                </a:ext>
              </a:extLst>
            </p:cNvPr>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528;p86">
              <a:extLst>
                <a:ext uri="{FF2B5EF4-FFF2-40B4-BE49-F238E27FC236}">
                  <a16:creationId xmlns:a16="http://schemas.microsoft.com/office/drawing/2014/main" id="{910B4A10-896B-4852-7992-CDBFB4C2A668}"/>
                </a:ext>
              </a:extLst>
            </p:cNvPr>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529;p86">
              <a:extLst>
                <a:ext uri="{FF2B5EF4-FFF2-40B4-BE49-F238E27FC236}">
                  <a16:creationId xmlns:a16="http://schemas.microsoft.com/office/drawing/2014/main" id="{28DEE76A-35E9-4BA0-3FC4-B04462184681}"/>
                </a:ext>
              </a:extLst>
            </p:cNvPr>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7530;p86">
              <a:extLst>
                <a:ext uri="{FF2B5EF4-FFF2-40B4-BE49-F238E27FC236}">
                  <a16:creationId xmlns:a16="http://schemas.microsoft.com/office/drawing/2014/main" id="{7F96816C-E52B-C5C6-6914-3A214BEEBE45}"/>
                </a:ext>
              </a:extLst>
            </p:cNvPr>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7531;p86">
              <a:extLst>
                <a:ext uri="{FF2B5EF4-FFF2-40B4-BE49-F238E27FC236}">
                  <a16:creationId xmlns:a16="http://schemas.microsoft.com/office/drawing/2014/main" id="{8D8A745F-C15E-C755-EED3-2A545CD988DC}"/>
                </a:ext>
              </a:extLst>
            </p:cNvPr>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7532;p86">
              <a:extLst>
                <a:ext uri="{FF2B5EF4-FFF2-40B4-BE49-F238E27FC236}">
                  <a16:creationId xmlns:a16="http://schemas.microsoft.com/office/drawing/2014/main" id="{07B2D149-90F5-290D-3F1E-E151DCDA6B0D}"/>
                </a:ext>
              </a:extLst>
            </p:cNvPr>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7533;p86">
              <a:extLst>
                <a:ext uri="{FF2B5EF4-FFF2-40B4-BE49-F238E27FC236}">
                  <a16:creationId xmlns:a16="http://schemas.microsoft.com/office/drawing/2014/main" id="{21F86A8C-2C3D-F917-6C2E-39E9670FF8EF}"/>
                </a:ext>
              </a:extLst>
            </p:cNvPr>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7534;p86">
              <a:extLst>
                <a:ext uri="{FF2B5EF4-FFF2-40B4-BE49-F238E27FC236}">
                  <a16:creationId xmlns:a16="http://schemas.microsoft.com/office/drawing/2014/main" id="{48581185-02E0-2818-6326-7E0B0E247347}"/>
                </a:ext>
              </a:extLst>
            </p:cNvPr>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7538;p86">
              <a:extLst>
                <a:ext uri="{FF2B5EF4-FFF2-40B4-BE49-F238E27FC236}">
                  <a16:creationId xmlns:a16="http://schemas.microsoft.com/office/drawing/2014/main" id="{0AFCAAC2-18EC-E419-78C0-4B5E124011AC}"/>
                </a:ext>
              </a:extLst>
            </p:cNvPr>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7539;p86">
              <a:extLst>
                <a:ext uri="{FF2B5EF4-FFF2-40B4-BE49-F238E27FC236}">
                  <a16:creationId xmlns:a16="http://schemas.microsoft.com/office/drawing/2014/main" id="{2D01B0E9-DA08-615E-16B8-2F10C2E106E7}"/>
                </a:ext>
              </a:extLst>
            </p:cNvPr>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7540;p86">
              <a:extLst>
                <a:ext uri="{FF2B5EF4-FFF2-40B4-BE49-F238E27FC236}">
                  <a16:creationId xmlns:a16="http://schemas.microsoft.com/office/drawing/2014/main" id="{011AAB1D-4908-B1DB-E511-3ED3C01976BC}"/>
                </a:ext>
              </a:extLst>
            </p:cNvPr>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7541;p86">
              <a:extLst>
                <a:ext uri="{FF2B5EF4-FFF2-40B4-BE49-F238E27FC236}">
                  <a16:creationId xmlns:a16="http://schemas.microsoft.com/office/drawing/2014/main" id="{042D93C9-BBE8-17CA-730C-2FF6B6EE4E54}"/>
                </a:ext>
              </a:extLst>
            </p:cNvPr>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7542;p86">
              <a:extLst>
                <a:ext uri="{FF2B5EF4-FFF2-40B4-BE49-F238E27FC236}">
                  <a16:creationId xmlns:a16="http://schemas.microsoft.com/office/drawing/2014/main" id="{254927F3-A050-9D35-C702-EC09FEA20800}"/>
                </a:ext>
              </a:extLst>
            </p:cNvPr>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7543;p86">
              <a:extLst>
                <a:ext uri="{FF2B5EF4-FFF2-40B4-BE49-F238E27FC236}">
                  <a16:creationId xmlns:a16="http://schemas.microsoft.com/office/drawing/2014/main" id="{E7102C49-B821-1800-EB22-EC99A0C18D56}"/>
                </a:ext>
              </a:extLst>
            </p:cNvPr>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7550;p86">
              <a:extLst>
                <a:ext uri="{FF2B5EF4-FFF2-40B4-BE49-F238E27FC236}">
                  <a16:creationId xmlns:a16="http://schemas.microsoft.com/office/drawing/2014/main" id="{A629EF94-CBA1-E7C4-C766-1AAC8A75B450}"/>
                </a:ext>
              </a:extLst>
            </p:cNvPr>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a:effectLst>
              <a:outerShdw blurRad="149987" dist="250190" dir="8460000" algn="ctr">
                <a:srgbClr val="000000">
                  <a:alpha val="28000"/>
                </a:srgbClr>
              </a:outerShdw>
            </a:effectLst>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6" name="Google Shape;7523;p86">
            <a:extLst>
              <a:ext uri="{FF2B5EF4-FFF2-40B4-BE49-F238E27FC236}">
                <a16:creationId xmlns:a16="http://schemas.microsoft.com/office/drawing/2014/main" id="{8CA3113B-EB15-2768-33A7-5CD2402AB565}"/>
              </a:ext>
            </a:extLst>
          </p:cNvPr>
          <p:cNvSpPr/>
          <p:nvPr/>
        </p:nvSpPr>
        <p:spPr>
          <a:xfrm>
            <a:off x="4618301" y="4696550"/>
            <a:ext cx="2124114" cy="1142194"/>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1ADED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lang="fa-IR" sz="1800" b="1" i="0" dirty="0">
              <a:solidFill>
                <a:srgbClr val="000000"/>
              </a:solidFill>
              <a:effectLst/>
              <a:latin typeface="BMitraBold"/>
              <a:cs typeface="B Nazanin" panose="00000400000000000000" pitchFamily="2" charset="-78"/>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1800" b="1" i="0" dirty="0">
                <a:solidFill>
                  <a:srgbClr val="000000"/>
                </a:solidFill>
                <a:effectLst/>
                <a:latin typeface="BMitraBold"/>
                <a:cs typeface="B Nazanin" panose="00000400000000000000" pitchFamily="2" charset="-78"/>
              </a:rPr>
              <a:t>از دست رفتن ظرفيت باربري</a:t>
            </a:r>
            <a:r>
              <a:rPr lang="fa-IR" sz="2000" dirty="0">
                <a:cs typeface="B Nazanin" panose="00000400000000000000" pitchFamily="2" charset="-78"/>
              </a:rPr>
              <a:t> </a:t>
            </a:r>
            <a:br>
              <a:rPr lang="fa-IR" sz="2000" dirty="0">
                <a:cs typeface="B Nazanin" panose="00000400000000000000" pitchFamily="2" charset="-78"/>
              </a:rPr>
            </a:br>
            <a:endParaRPr kumimoji="0" sz="1867" b="0" i="0" u="none" strike="noStrike" kern="0" cap="none" spc="0" normalizeH="0" baseline="0" noProof="0" dirty="0">
              <a:ln>
                <a:noFill/>
              </a:ln>
              <a:solidFill>
                <a:srgbClr val="000000"/>
              </a:solidFill>
              <a:effectLst/>
              <a:uLnTx/>
              <a:uFillTx/>
              <a:latin typeface="Arial"/>
              <a:cs typeface="B Nazanin" panose="00000400000000000000" pitchFamily="2" charset="-78"/>
              <a:sym typeface="Arial"/>
            </a:endParaRPr>
          </a:p>
        </p:txBody>
      </p:sp>
      <p:sp>
        <p:nvSpPr>
          <p:cNvPr id="57" name="Google Shape;7524;p86">
            <a:extLst>
              <a:ext uri="{FF2B5EF4-FFF2-40B4-BE49-F238E27FC236}">
                <a16:creationId xmlns:a16="http://schemas.microsoft.com/office/drawing/2014/main" id="{F44A6302-BF65-B4EB-A8FD-E89D342278FB}"/>
              </a:ext>
            </a:extLst>
          </p:cNvPr>
          <p:cNvSpPr/>
          <p:nvPr/>
        </p:nvSpPr>
        <p:spPr>
          <a:xfrm>
            <a:off x="7393019" y="4678877"/>
            <a:ext cx="2124203" cy="1142194"/>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1ADED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lang="fa-IR" sz="2000" b="1" i="0" dirty="0">
              <a:solidFill>
                <a:srgbClr val="000000"/>
              </a:solidFill>
              <a:effectLst/>
              <a:latin typeface="BMitraBold"/>
              <a:cs typeface="B Nazanin" panose="00000400000000000000" pitchFamily="2" charset="-78"/>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2000" b="1" i="0" dirty="0">
                <a:solidFill>
                  <a:srgbClr val="000000"/>
                </a:solidFill>
                <a:effectLst/>
                <a:latin typeface="BMitraBold"/>
                <a:cs typeface="B Nazanin" panose="00000400000000000000" pitchFamily="2" charset="-78"/>
              </a:rPr>
              <a:t>نوسان زمين</a:t>
            </a:r>
            <a:r>
              <a:rPr lang="fa-IR" sz="2000" dirty="0">
                <a:cs typeface="B Nazanin" panose="00000400000000000000" pitchFamily="2" charset="-78"/>
              </a:rPr>
              <a:t> </a:t>
            </a:r>
            <a:br>
              <a:rPr lang="fa-IR" sz="2000" dirty="0">
                <a:cs typeface="B Nazanin" panose="00000400000000000000" pitchFamily="2" charset="-78"/>
              </a:rPr>
            </a:br>
            <a:endParaRPr kumimoji="0" sz="1867" b="0" i="0" u="none" strike="noStrike" kern="0" cap="none" spc="0" normalizeH="0" baseline="0" noProof="0" dirty="0">
              <a:ln>
                <a:noFill/>
              </a:ln>
              <a:solidFill>
                <a:srgbClr val="000000"/>
              </a:solidFill>
              <a:effectLst/>
              <a:uLnTx/>
              <a:uFillTx/>
              <a:latin typeface="Arial"/>
              <a:cs typeface="B Nazanin" panose="00000400000000000000" pitchFamily="2" charset="-78"/>
              <a:sym typeface="Arial"/>
            </a:endParaRPr>
          </a:p>
        </p:txBody>
      </p:sp>
      <p:sp>
        <p:nvSpPr>
          <p:cNvPr id="58" name="Google Shape;7525;p86">
            <a:extLst>
              <a:ext uri="{FF2B5EF4-FFF2-40B4-BE49-F238E27FC236}">
                <a16:creationId xmlns:a16="http://schemas.microsoft.com/office/drawing/2014/main" id="{E0E0A894-BA82-8729-74D2-F92ACAF2D564}"/>
              </a:ext>
            </a:extLst>
          </p:cNvPr>
          <p:cNvSpPr/>
          <p:nvPr/>
        </p:nvSpPr>
        <p:spPr>
          <a:xfrm>
            <a:off x="1774683" y="4696550"/>
            <a:ext cx="2124203" cy="1142194"/>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1ADED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lang="fa-IR" sz="1800" b="1" i="0" dirty="0">
              <a:solidFill>
                <a:srgbClr val="000000"/>
              </a:solidFill>
              <a:effectLst/>
              <a:latin typeface="BMitraBold"/>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1800" b="1" i="0" dirty="0">
                <a:solidFill>
                  <a:srgbClr val="000000"/>
                </a:solidFill>
                <a:effectLst/>
                <a:latin typeface="Pinar" pitchFamily="2" charset="-78"/>
                <a:cs typeface="B Nazanin" panose="00000400000000000000" pitchFamily="2" charset="-78"/>
              </a:rPr>
              <a:t>نشست زمين</a:t>
            </a:r>
            <a:r>
              <a:rPr lang="fa-IR" sz="2000" dirty="0">
                <a:latin typeface="Pinar" pitchFamily="2" charset="-78"/>
                <a:cs typeface="B Nazanin" panose="00000400000000000000" pitchFamily="2" charset="-78"/>
              </a:rPr>
              <a:t> </a:t>
            </a:r>
            <a:br>
              <a:rPr lang="fa-IR" sz="2000" dirty="0">
                <a:latin typeface="Pinar" pitchFamily="2" charset="-78"/>
                <a:cs typeface="B Nazanin" panose="00000400000000000000" pitchFamily="2" charset="-78"/>
              </a:rPr>
            </a:br>
            <a:endParaRPr kumimoji="0" sz="1867" b="0" i="0" u="none" strike="noStrike" kern="0" cap="none" spc="0" normalizeH="0" baseline="0" noProof="0" dirty="0">
              <a:ln>
                <a:noFill/>
              </a:ln>
              <a:solidFill>
                <a:srgbClr val="000000"/>
              </a:solidFill>
              <a:effectLst/>
              <a:uLnTx/>
              <a:uFillTx/>
              <a:latin typeface="Pinar" pitchFamily="2" charset="-78"/>
              <a:cs typeface="B Nazanin" panose="00000400000000000000" pitchFamily="2" charset="-78"/>
              <a:sym typeface="Arial"/>
            </a:endParaRPr>
          </a:p>
        </p:txBody>
      </p:sp>
      <p:sp>
        <p:nvSpPr>
          <p:cNvPr id="59" name="Google Shape;7536;p86">
            <a:extLst>
              <a:ext uri="{FF2B5EF4-FFF2-40B4-BE49-F238E27FC236}">
                <a16:creationId xmlns:a16="http://schemas.microsoft.com/office/drawing/2014/main" id="{13EE57E7-6684-848D-0ECF-DE6C0902DAE8}"/>
              </a:ext>
            </a:extLst>
          </p:cNvPr>
          <p:cNvSpPr/>
          <p:nvPr/>
        </p:nvSpPr>
        <p:spPr>
          <a:xfrm>
            <a:off x="7401918" y="838575"/>
            <a:ext cx="2124203" cy="1142253"/>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1ADED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lang="en-US" sz="1800" b="1" i="0" dirty="0">
              <a:solidFill>
                <a:srgbClr val="000000"/>
              </a:solidFill>
              <a:effectLst/>
              <a:latin typeface="BMitraBold"/>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1800" b="1" i="0" dirty="0">
                <a:solidFill>
                  <a:srgbClr val="000000"/>
                </a:solidFill>
                <a:effectLst/>
                <a:latin typeface="BMitraBold"/>
                <a:cs typeface="B Nazanin" panose="00000400000000000000" pitchFamily="2" charset="-78"/>
              </a:rPr>
              <a:t>جوشش ماسه</a:t>
            </a:r>
            <a:r>
              <a:rPr lang="fa-IR" sz="2000" dirty="0">
                <a:cs typeface="B Nazanin" panose="00000400000000000000" pitchFamily="2" charset="-78"/>
              </a:rPr>
              <a:t> </a:t>
            </a:r>
            <a:br>
              <a:rPr lang="fa-IR" sz="2000" dirty="0">
                <a:cs typeface="B Nazanin" panose="00000400000000000000" pitchFamily="2" charset="-78"/>
              </a:rPr>
            </a:br>
            <a:endParaRPr kumimoji="0" sz="1867" b="0" i="0" u="none" strike="noStrike" kern="0" cap="none" spc="0" normalizeH="0" baseline="0" noProof="0" dirty="0">
              <a:ln>
                <a:noFill/>
              </a:ln>
              <a:solidFill>
                <a:srgbClr val="000000"/>
              </a:solidFill>
              <a:effectLst/>
              <a:uLnTx/>
              <a:uFillTx/>
              <a:latin typeface="Arial"/>
              <a:cs typeface="B Nazanin" panose="00000400000000000000" pitchFamily="2" charset="-78"/>
              <a:sym typeface="Arial"/>
            </a:endParaRPr>
          </a:p>
        </p:txBody>
      </p:sp>
      <p:sp>
        <p:nvSpPr>
          <p:cNvPr id="61" name="Google Shape;7535;p86">
            <a:extLst>
              <a:ext uri="{FF2B5EF4-FFF2-40B4-BE49-F238E27FC236}">
                <a16:creationId xmlns:a16="http://schemas.microsoft.com/office/drawing/2014/main" id="{FF69A790-7879-7A91-B303-CE3C6F5C5322}"/>
              </a:ext>
            </a:extLst>
          </p:cNvPr>
          <p:cNvSpPr/>
          <p:nvPr/>
        </p:nvSpPr>
        <p:spPr>
          <a:xfrm>
            <a:off x="4634242" y="847461"/>
            <a:ext cx="2124114" cy="1142253"/>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1ADED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lang="fa-IR" sz="1800" b="1" i="0" dirty="0">
              <a:solidFill>
                <a:srgbClr val="000000"/>
              </a:solidFill>
              <a:effectLst/>
              <a:latin typeface="BMitraBold"/>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1800" b="1" i="0" dirty="0">
                <a:solidFill>
                  <a:srgbClr val="000000"/>
                </a:solidFill>
                <a:effectLst/>
                <a:latin typeface="BMitraBold"/>
                <a:cs typeface="B Nazanin" panose="00000400000000000000" pitchFamily="2" charset="-78"/>
              </a:rPr>
              <a:t>گسيختگي جرياني</a:t>
            </a:r>
            <a:r>
              <a:rPr lang="fa-IR" sz="2000" dirty="0">
                <a:cs typeface="B Nazanin" panose="00000400000000000000" pitchFamily="2" charset="-78"/>
              </a:rPr>
              <a:t> </a:t>
            </a:r>
            <a:br>
              <a:rPr lang="fa-IR" sz="2000" dirty="0">
                <a:cs typeface="B Nazanin" panose="00000400000000000000" pitchFamily="2" charset="-78"/>
              </a:rPr>
            </a:br>
            <a:endParaRPr kumimoji="0" sz="1867" b="0" i="0" u="none" strike="noStrike" kern="0" cap="none" spc="0" normalizeH="0" baseline="0" noProof="0" dirty="0">
              <a:ln>
                <a:noFill/>
              </a:ln>
              <a:solidFill>
                <a:srgbClr val="000000"/>
              </a:solidFill>
              <a:effectLst/>
              <a:uLnTx/>
              <a:uFillTx/>
              <a:latin typeface="Arial"/>
              <a:cs typeface="B Nazanin" panose="00000400000000000000" pitchFamily="2" charset="-78"/>
              <a:sym typeface="Arial"/>
            </a:endParaRPr>
          </a:p>
        </p:txBody>
      </p:sp>
      <p:sp>
        <p:nvSpPr>
          <p:cNvPr id="62" name="Google Shape;7535;p86">
            <a:extLst>
              <a:ext uri="{FF2B5EF4-FFF2-40B4-BE49-F238E27FC236}">
                <a16:creationId xmlns:a16="http://schemas.microsoft.com/office/drawing/2014/main" id="{0BB2844E-7DFA-9A59-1E69-D3BAB234E702}"/>
              </a:ext>
            </a:extLst>
          </p:cNvPr>
          <p:cNvSpPr/>
          <p:nvPr/>
        </p:nvSpPr>
        <p:spPr>
          <a:xfrm>
            <a:off x="1758563" y="822300"/>
            <a:ext cx="2124114" cy="1142253"/>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1ADED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fa-IR" b="1" dirty="0">
              <a:solidFill>
                <a:srgbClr val="000000"/>
              </a:solidFill>
              <a:latin typeface="BMitraBold"/>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1800" b="1" i="0" dirty="0">
                <a:solidFill>
                  <a:srgbClr val="000000"/>
                </a:solidFill>
                <a:effectLst/>
                <a:latin typeface="BMitraBold"/>
                <a:cs typeface="B Nazanin" panose="00000400000000000000" pitchFamily="2" charset="-78"/>
              </a:rPr>
              <a:t>گسترش جانبي</a:t>
            </a:r>
            <a:r>
              <a:rPr lang="fa-IR" sz="2000" dirty="0">
                <a:cs typeface="B Nazanin" panose="00000400000000000000" pitchFamily="2" charset="-78"/>
              </a:rPr>
              <a:t> </a:t>
            </a:r>
            <a:br>
              <a:rPr lang="fa-IR" sz="2000" dirty="0">
                <a:cs typeface="B Nazanin" panose="00000400000000000000" pitchFamily="2" charset="-78"/>
              </a:rPr>
            </a:br>
            <a:endParaRPr kumimoji="0" sz="1867" b="0" i="0" u="none" strike="noStrike" kern="0" cap="none" spc="0" normalizeH="0" baseline="0" noProof="0" dirty="0">
              <a:ln>
                <a:noFill/>
              </a:ln>
              <a:solidFill>
                <a:srgbClr val="000000"/>
              </a:solidFill>
              <a:effectLst/>
              <a:uLnTx/>
              <a:uFillTx/>
              <a:latin typeface="Arial"/>
              <a:cs typeface="B Nazanin" panose="00000400000000000000" pitchFamily="2" charset="-78"/>
              <a:sym typeface="Arial"/>
            </a:endParaRPr>
          </a:p>
        </p:txBody>
      </p:sp>
    </p:spTree>
    <p:extLst>
      <p:ext uri="{BB962C8B-B14F-4D97-AF65-F5344CB8AC3E}">
        <p14:creationId xmlns:p14="http://schemas.microsoft.com/office/powerpoint/2010/main" val="38483820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BE9EC0-9538-4165-858A-443630651406}"/>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11</a:t>
            </a:fld>
            <a:endParaRPr lang="en-US" dirty="0"/>
          </a:p>
        </p:txBody>
      </p:sp>
      <p:sp>
        <p:nvSpPr>
          <p:cNvPr id="9" name="TextBox 8">
            <a:extLst>
              <a:ext uri="{FF2B5EF4-FFF2-40B4-BE49-F238E27FC236}">
                <a16:creationId xmlns:a16="http://schemas.microsoft.com/office/drawing/2014/main" id="{AFB3F9A6-44BF-30C4-A972-6D1FCD8CA351}"/>
              </a:ext>
            </a:extLst>
          </p:cNvPr>
          <p:cNvSpPr txBox="1"/>
          <p:nvPr/>
        </p:nvSpPr>
        <p:spPr>
          <a:xfrm>
            <a:off x="9932498" y="191278"/>
            <a:ext cx="1800808" cy="964431"/>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fa-IR" sz="1800" b="1" i="0" dirty="0">
              <a:solidFill>
                <a:srgbClr val="000000"/>
              </a:solidFill>
              <a:effectLst/>
              <a:latin typeface="BMitraBold"/>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1800" b="1" i="0" dirty="0">
                <a:solidFill>
                  <a:srgbClr val="000000"/>
                </a:solidFill>
                <a:effectLst/>
                <a:latin typeface="BMitraBold"/>
                <a:cs typeface="B Nazanin" panose="00000400000000000000" pitchFamily="2" charset="-78"/>
              </a:rPr>
              <a:t>گسترش جانبي:</a:t>
            </a:r>
            <a:r>
              <a:rPr lang="fa-IR" sz="2000" dirty="0">
                <a:cs typeface="B Nazanin" panose="00000400000000000000" pitchFamily="2" charset="-78"/>
              </a:rPr>
              <a:t> </a:t>
            </a:r>
            <a:br>
              <a:rPr lang="fa-IR" sz="2000" dirty="0">
                <a:cs typeface="B Nazanin" panose="00000400000000000000" pitchFamily="2" charset="-78"/>
              </a:rPr>
            </a:br>
            <a:endParaRPr kumimoji="0" lang="fa-IR" sz="1867" b="0" i="0" u="none" strike="noStrike" kern="0" cap="none" spc="0" normalizeH="0" baseline="0" noProof="0" dirty="0">
              <a:ln>
                <a:noFill/>
              </a:ln>
              <a:solidFill>
                <a:srgbClr val="000000"/>
              </a:solidFill>
              <a:effectLst/>
              <a:uLnTx/>
              <a:uFillTx/>
              <a:latin typeface="Arial"/>
              <a:cs typeface="B Nazanin" panose="00000400000000000000" pitchFamily="2" charset="-78"/>
              <a:sym typeface="Arial"/>
            </a:endParaRPr>
          </a:p>
        </p:txBody>
      </p:sp>
      <p:sp>
        <p:nvSpPr>
          <p:cNvPr id="10" name="TextBox 9">
            <a:extLst>
              <a:ext uri="{FF2B5EF4-FFF2-40B4-BE49-F238E27FC236}">
                <a16:creationId xmlns:a16="http://schemas.microsoft.com/office/drawing/2014/main" id="{7B5777D1-BDF7-73EC-071F-6B689DEEC1EF}"/>
              </a:ext>
            </a:extLst>
          </p:cNvPr>
          <p:cNvSpPr txBox="1"/>
          <p:nvPr/>
        </p:nvSpPr>
        <p:spPr>
          <a:xfrm>
            <a:off x="5497181" y="1773097"/>
            <a:ext cx="6610800" cy="2308324"/>
          </a:xfrm>
          <a:prstGeom prst="rect">
            <a:avLst/>
          </a:prstGeom>
          <a:noFill/>
        </p:spPr>
        <p:txBody>
          <a:bodyPr wrap="square" rtlCol="0">
            <a:spAutoFit/>
          </a:bodyPr>
          <a:lstStyle/>
          <a:p>
            <a:pPr algn="just" rtl="1"/>
            <a:r>
              <a:rPr lang="fa-IR" sz="1800" b="0" i="0" dirty="0">
                <a:solidFill>
                  <a:srgbClr val="000000"/>
                </a:solidFill>
                <a:effectLst/>
                <a:latin typeface="BMitra"/>
                <a:cs typeface="B Nazanin" panose="00000400000000000000" pitchFamily="2" charset="-78"/>
              </a:rPr>
              <a:t>گسترش جانبي شامل تغييرمكان جانبي بلوك هاي سطحي بزرگ خاك، در نتيجه ي وقوع روانگرايي در يكي از لايه هاي زيرين خاك مي باشد.</a:t>
            </a:r>
            <a:r>
              <a:rPr lang="fa-IR" dirty="0">
                <a:cs typeface="B Nazanin" panose="00000400000000000000" pitchFamily="2" charset="-78"/>
              </a:rPr>
              <a:t> </a:t>
            </a:r>
            <a:r>
              <a:rPr lang="fa-IR" sz="1800" b="0" i="0" dirty="0">
                <a:solidFill>
                  <a:srgbClr val="000000"/>
                </a:solidFill>
                <a:effectLst/>
                <a:latin typeface="BMitra"/>
                <a:cs typeface="B Nazanin" panose="00000400000000000000" pitchFamily="2" charset="-78"/>
              </a:rPr>
              <a:t>با وقوع روانگرايي در لايه ي خاك زيرين لايه ي هاشورخورده لايه ي بالايي به صورت جانبي به سمت پايين زمين با شيب ملايم حركت كرده و درطي اين حركت به بلوك هاي محصور بين شكاف ها تجزيه مي شود. اين حركت در نتيجه ي تركيبي از نيروهاي ثقلي و نيروهاي اينرسي ناشي از زلزله اتفاق مي افتد. به طوركلي گسترش جانبي بر روي زمين هاي با شيب ملايم (معمولا بين 0/3تا 3درجه) رخ داده و به سمت سطوح آزاد نظير ترانشه هاي ايجاد شده در مسير رودخانه ها حركت مي كند. </a:t>
            </a:r>
            <a:br>
              <a:rPr lang="fa-IR" dirty="0">
                <a:cs typeface="B Nazanin" panose="00000400000000000000" pitchFamily="2" charset="-78"/>
              </a:rPr>
            </a:br>
            <a:br>
              <a:rPr lang="fa-IR" dirty="0">
                <a:cs typeface="B Nazanin" panose="00000400000000000000" pitchFamily="2" charset="-78"/>
              </a:rPr>
            </a:br>
            <a:endParaRPr lang="en-US" dirty="0">
              <a:cs typeface="B Nazanin" panose="00000400000000000000" pitchFamily="2" charset="-78"/>
            </a:endParaRPr>
          </a:p>
        </p:txBody>
      </p:sp>
      <p:sp>
        <p:nvSpPr>
          <p:cNvPr id="13" name="TextBox 12">
            <a:extLst>
              <a:ext uri="{FF2B5EF4-FFF2-40B4-BE49-F238E27FC236}">
                <a16:creationId xmlns:a16="http://schemas.microsoft.com/office/drawing/2014/main" id="{FCC673E5-1078-C7D0-6232-E2D51909B73A}"/>
              </a:ext>
            </a:extLst>
          </p:cNvPr>
          <p:cNvSpPr txBox="1"/>
          <p:nvPr/>
        </p:nvSpPr>
        <p:spPr>
          <a:xfrm>
            <a:off x="438537" y="4573496"/>
            <a:ext cx="4572001" cy="646331"/>
          </a:xfrm>
          <a:prstGeom prst="rect">
            <a:avLst/>
          </a:prstGeom>
          <a:noFill/>
        </p:spPr>
        <p:txBody>
          <a:bodyPr wrap="square" rtlCol="0">
            <a:spAutoFit/>
          </a:bodyPr>
          <a:lstStyle/>
          <a:p>
            <a:pPr algn="ctr"/>
            <a:r>
              <a:rPr lang="fa-IR" sz="1800" i="0" dirty="0">
                <a:solidFill>
                  <a:srgbClr val="000000"/>
                </a:solidFill>
                <a:effectLst/>
                <a:latin typeface="BMitraBold"/>
                <a:cs typeface="B Nazanin" panose="00000400000000000000" pitchFamily="2" charset="-78"/>
              </a:rPr>
              <a:t>فرورفتگي زمين در اثر وقوع گسترش جانبي در طي زلزله</a:t>
            </a:r>
            <a:br>
              <a:rPr lang="en-US" dirty="0">
                <a:cs typeface="B Nazanin" panose="00000400000000000000" pitchFamily="2" charset="-78"/>
              </a:rPr>
            </a:br>
            <a:endParaRPr lang="en-US" dirty="0">
              <a:cs typeface="B Nazanin" panose="00000400000000000000" pitchFamily="2" charset="-78"/>
            </a:endParaRPr>
          </a:p>
        </p:txBody>
      </p:sp>
      <p:pic>
        <p:nvPicPr>
          <p:cNvPr id="4" name="Picture 3">
            <a:extLst>
              <a:ext uri="{FF2B5EF4-FFF2-40B4-BE49-F238E27FC236}">
                <a16:creationId xmlns:a16="http://schemas.microsoft.com/office/drawing/2014/main" id="{1EB1BC36-0454-C0A4-3407-DA0A6BAB755E}"/>
              </a:ext>
            </a:extLst>
          </p:cNvPr>
          <p:cNvPicPr>
            <a:picLocks noChangeAspect="1"/>
          </p:cNvPicPr>
          <p:nvPr/>
        </p:nvPicPr>
        <p:blipFill>
          <a:blip r:embed="rId2"/>
          <a:stretch>
            <a:fillRect/>
          </a:stretch>
        </p:blipFill>
        <p:spPr>
          <a:xfrm>
            <a:off x="438538" y="1361174"/>
            <a:ext cx="4674881" cy="3132170"/>
          </a:xfrm>
          <a:prstGeom prst="rect">
            <a:avLst/>
          </a:prstGeom>
        </p:spPr>
      </p:pic>
    </p:spTree>
    <p:extLst>
      <p:ext uri="{BB962C8B-B14F-4D97-AF65-F5344CB8AC3E}">
        <p14:creationId xmlns:p14="http://schemas.microsoft.com/office/powerpoint/2010/main" val="1841310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BE9EC0-9538-4165-858A-443630651406}"/>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12</a:t>
            </a:fld>
            <a:endParaRPr lang="en-US" dirty="0"/>
          </a:p>
        </p:txBody>
      </p:sp>
      <p:sp>
        <p:nvSpPr>
          <p:cNvPr id="9" name="TextBox 8">
            <a:extLst>
              <a:ext uri="{FF2B5EF4-FFF2-40B4-BE49-F238E27FC236}">
                <a16:creationId xmlns:a16="http://schemas.microsoft.com/office/drawing/2014/main" id="{AFB3F9A6-44BF-30C4-A972-6D1FCD8CA351}"/>
              </a:ext>
            </a:extLst>
          </p:cNvPr>
          <p:cNvSpPr txBox="1"/>
          <p:nvPr/>
        </p:nvSpPr>
        <p:spPr>
          <a:xfrm>
            <a:off x="8990106" y="191278"/>
            <a:ext cx="2743200" cy="964431"/>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fa-IR" sz="1800" b="1" i="0" dirty="0">
              <a:solidFill>
                <a:srgbClr val="000000"/>
              </a:solidFill>
              <a:effectLst/>
              <a:latin typeface="BMitraBold"/>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1800" b="1" i="0" dirty="0">
                <a:solidFill>
                  <a:srgbClr val="000000"/>
                </a:solidFill>
                <a:effectLst/>
                <a:latin typeface="Pinar" pitchFamily="2" charset="-78"/>
                <a:cs typeface="B Nazanin" panose="00000400000000000000" pitchFamily="2" charset="-78"/>
              </a:rPr>
              <a:t>نشست زمين:</a:t>
            </a:r>
            <a:r>
              <a:rPr lang="fa-IR" sz="2000" dirty="0">
                <a:latin typeface="Pinar" pitchFamily="2" charset="-78"/>
                <a:cs typeface="B Nazanin" panose="00000400000000000000" pitchFamily="2" charset="-78"/>
              </a:rPr>
              <a:t> </a:t>
            </a:r>
            <a:br>
              <a:rPr lang="fa-IR" sz="2000" dirty="0">
                <a:latin typeface="Pinar" pitchFamily="2" charset="-78"/>
                <a:cs typeface="B Nazanin" panose="00000400000000000000" pitchFamily="2" charset="-78"/>
              </a:rPr>
            </a:br>
            <a:endParaRPr kumimoji="0" lang="fa-IR" sz="1867" b="0" i="0" u="none" strike="noStrike" kern="0" cap="none" spc="0" normalizeH="0" baseline="0" noProof="0" dirty="0">
              <a:ln>
                <a:noFill/>
              </a:ln>
              <a:solidFill>
                <a:srgbClr val="000000"/>
              </a:solidFill>
              <a:effectLst/>
              <a:uLnTx/>
              <a:uFillTx/>
              <a:latin typeface="Pinar" pitchFamily="2" charset="-78"/>
              <a:cs typeface="B Nazanin" panose="00000400000000000000" pitchFamily="2" charset="-78"/>
              <a:sym typeface="Arial"/>
            </a:endParaRPr>
          </a:p>
        </p:txBody>
      </p:sp>
      <p:sp>
        <p:nvSpPr>
          <p:cNvPr id="10" name="TextBox 9">
            <a:extLst>
              <a:ext uri="{FF2B5EF4-FFF2-40B4-BE49-F238E27FC236}">
                <a16:creationId xmlns:a16="http://schemas.microsoft.com/office/drawing/2014/main" id="{7B5777D1-BDF7-73EC-071F-6B689DEEC1EF}"/>
              </a:ext>
            </a:extLst>
          </p:cNvPr>
          <p:cNvSpPr txBox="1"/>
          <p:nvPr/>
        </p:nvSpPr>
        <p:spPr>
          <a:xfrm>
            <a:off x="8990106" y="1399602"/>
            <a:ext cx="2553435" cy="3181728"/>
          </a:xfrm>
          <a:prstGeom prst="rect">
            <a:avLst/>
          </a:prstGeom>
          <a:noFill/>
        </p:spPr>
        <p:txBody>
          <a:bodyPr wrap="square" rtlCol="0">
            <a:spAutoFit/>
          </a:bodyPr>
          <a:lstStyle/>
          <a:p>
            <a:pPr algn="just" rtl="1"/>
            <a:r>
              <a:rPr lang="fa-IR" sz="1800" b="0" i="0" dirty="0">
                <a:solidFill>
                  <a:srgbClr val="000000"/>
                </a:solidFill>
                <a:effectLst/>
                <a:latin typeface="BMitra"/>
                <a:cs typeface="B Nazanin" panose="00000400000000000000" pitchFamily="2" charset="-78"/>
              </a:rPr>
              <a:t>در زلزله ي سال 1964در آلاسكا، چندين نمونه ي كلاسيك از نشست زمين در اثر تكان هاي لرزه اي اتفاق افتاد. در طي وقوع</a:t>
            </a:r>
            <a:br>
              <a:rPr lang="fa-IR" sz="1800" b="0" i="0" dirty="0">
                <a:solidFill>
                  <a:srgbClr val="000000"/>
                </a:solidFill>
                <a:effectLst/>
                <a:latin typeface="BMitra"/>
                <a:cs typeface="B Nazanin" panose="00000400000000000000" pitchFamily="2" charset="-78"/>
              </a:rPr>
            </a:br>
            <a:r>
              <a:rPr lang="fa-IR" sz="1800" b="0" i="0" dirty="0">
                <a:solidFill>
                  <a:srgbClr val="000000"/>
                </a:solidFill>
                <a:effectLst/>
                <a:latin typeface="BMitra"/>
                <a:cs typeface="B Nazanin" panose="00000400000000000000" pitchFamily="2" charset="-78"/>
              </a:rPr>
              <a:t>فرونشست ناشي از حركات زمين ساختي در يك منطقه ي وسيع، در برخي نواحي موضعي، نشست تراكمي رسوبات نيز به طور قابل توجهي به نشست كل اضافه شد.</a:t>
            </a:r>
            <a:r>
              <a:rPr lang="fa-IR" dirty="0">
                <a:cs typeface="B Nazanin" panose="00000400000000000000" pitchFamily="2" charset="-78"/>
              </a:rPr>
              <a:t> </a:t>
            </a:r>
            <a:br>
              <a:rPr lang="fa-IR" dirty="0">
                <a:cs typeface="B Nazanin" panose="00000400000000000000" pitchFamily="2" charset="-78"/>
              </a:rPr>
            </a:br>
            <a:br>
              <a:rPr lang="fa-IR" sz="2000" dirty="0">
                <a:cs typeface="B Nazanin" panose="00000400000000000000" pitchFamily="2" charset="-78"/>
              </a:rPr>
            </a:br>
            <a:endParaRPr lang="en-US" sz="2000" dirty="0">
              <a:cs typeface="B Nazanin" panose="00000400000000000000" pitchFamily="2" charset="-78"/>
            </a:endParaRPr>
          </a:p>
        </p:txBody>
      </p:sp>
      <p:sp>
        <p:nvSpPr>
          <p:cNvPr id="13" name="TextBox 12">
            <a:extLst>
              <a:ext uri="{FF2B5EF4-FFF2-40B4-BE49-F238E27FC236}">
                <a16:creationId xmlns:a16="http://schemas.microsoft.com/office/drawing/2014/main" id="{FCC673E5-1078-C7D0-6232-E2D51909B73A}"/>
              </a:ext>
            </a:extLst>
          </p:cNvPr>
          <p:cNvSpPr txBox="1"/>
          <p:nvPr/>
        </p:nvSpPr>
        <p:spPr>
          <a:xfrm>
            <a:off x="836267" y="5762112"/>
            <a:ext cx="6346374" cy="646331"/>
          </a:xfrm>
          <a:prstGeom prst="rect">
            <a:avLst/>
          </a:prstGeom>
          <a:noFill/>
        </p:spPr>
        <p:txBody>
          <a:bodyPr wrap="square" rtlCol="0">
            <a:spAutoFit/>
          </a:bodyPr>
          <a:lstStyle/>
          <a:p>
            <a:pPr algn="ctr"/>
            <a:r>
              <a:rPr lang="fa-IR" sz="1800" i="0" dirty="0">
                <a:solidFill>
                  <a:srgbClr val="000000"/>
                </a:solidFill>
                <a:effectLst/>
                <a:latin typeface="BMitraBold"/>
                <a:cs typeface="B Nazanin" panose="00000400000000000000" pitchFamily="2" charset="-78"/>
              </a:rPr>
              <a:t>نشست زمين در اطراف ناحيه ي لوله گذاري چاه در زلزله ي سال 1964آلاسكا</a:t>
            </a:r>
            <a:r>
              <a:rPr lang="fa-IR" dirty="0">
                <a:cs typeface="B Nazanin" panose="00000400000000000000" pitchFamily="2" charset="-78"/>
              </a:rPr>
              <a:t> </a:t>
            </a:r>
            <a:br>
              <a:rPr lang="fa-IR" dirty="0">
                <a:cs typeface="B Nazanin" panose="00000400000000000000" pitchFamily="2" charset="-78"/>
              </a:rPr>
            </a:br>
            <a:endParaRPr lang="en-US" dirty="0">
              <a:cs typeface="B Nazanin" panose="00000400000000000000" pitchFamily="2" charset="-78"/>
            </a:endParaRPr>
          </a:p>
        </p:txBody>
      </p:sp>
      <p:pic>
        <p:nvPicPr>
          <p:cNvPr id="3" name="Picture 2">
            <a:extLst>
              <a:ext uri="{FF2B5EF4-FFF2-40B4-BE49-F238E27FC236}">
                <a16:creationId xmlns:a16="http://schemas.microsoft.com/office/drawing/2014/main" id="{5F00108A-022F-1D80-3A04-36C4A09B6295}"/>
              </a:ext>
            </a:extLst>
          </p:cNvPr>
          <p:cNvPicPr>
            <a:picLocks noChangeAspect="1"/>
          </p:cNvPicPr>
          <p:nvPr/>
        </p:nvPicPr>
        <p:blipFill>
          <a:blip r:embed="rId2"/>
          <a:stretch>
            <a:fillRect/>
          </a:stretch>
        </p:blipFill>
        <p:spPr>
          <a:xfrm>
            <a:off x="836267" y="449557"/>
            <a:ext cx="6245668" cy="5237747"/>
          </a:xfrm>
          <a:prstGeom prst="rect">
            <a:avLst/>
          </a:prstGeom>
        </p:spPr>
      </p:pic>
    </p:spTree>
    <p:extLst>
      <p:ext uri="{BB962C8B-B14F-4D97-AF65-F5344CB8AC3E}">
        <p14:creationId xmlns:p14="http://schemas.microsoft.com/office/powerpoint/2010/main" val="24880471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14A52A-BBC9-424C-B7FC-90581F09AFE8}"/>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13</a:t>
            </a:fld>
            <a:endParaRPr lang="en-US" dirty="0"/>
          </a:p>
        </p:txBody>
      </p:sp>
      <p:sp>
        <p:nvSpPr>
          <p:cNvPr id="15" name="TextBox 14">
            <a:extLst>
              <a:ext uri="{FF2B5EF4-FFF2-40B4-BE49-F238E27FC236}">
                <a16:creationId xmlns:a16="http://schemas.microsoft.com/office/drawing/2014/main" id="{3087D68A-6676-2E72-6330-10B4735C6EB2}"/>
              </a:ext>
            </a:extLst>
          </p:cNvPr>
          <p:cNvSpPr txBox="1"/>
          <p:nvPr/>
        </p:nvSpPr>
        <p:spPr>
          <a:xfrm>
            <a:off x="1586204" y="867747"/>
            <a:ext cx="9825135" cy="923330"/>
          </a:xfrm>
          <a:prstGeom prst="rect">
            <a:avLst/>
          </a:prstGeom>
          <a:noFill/>
        </p:spPr>
        <p:txBody>
          <a:bodyPr wrap="square" rtlCol="0">
            <a:spAutoFit/>
          </a:bodyPr>
          <a:lstStyle/>
          <a:p>
            <a:pPr algn="r"/>
            <a:r>
              <a:rPr lang="fa-IR" sz="1800" b="0" i="0" dirty="0">
                <a:solidFill>
                  <a:srgbClr val="000000"/>
                </a:solidFill>
                <a:effectLst/>
                <a:latin typeface="BMitra"/>
                <a:cs typeface="B Nazanin" panose="00000400000000000000" pitchFamily="2" charset="-78"/>
              </a:rPr>
              <a:t>ارزيابي مخاطرات روانگرايي رامي توان مطابق با چارت زیر در قالب عناصر اساسي مهندسي روانگرايي بيان نمود.</a:t>
            </a:r>
            <a:r>
              <a:rPr lang="fa-IR" dirty="0">
                <a:cs typeface="B Nazanin" panose="00000400000000000000" pitchFamily="2" charset="-78"/>
              </a:rPr>
              <a:t> </a:t>
            </a:r>
            <a:br>
              <a:rPr lang="fa-IR" dirty="0"/>
            </a:br>
            <a:r>
              <a:rPr lang="fa-IR" sz="1800" b="0" i="0" dirty="0">
                <a:solidFill>
                  <a:srgbClr val="000000"/>
                </a:solidFill>
                <a:effectLst/>
                <a:latin typeface="BMitra"/>
                <a:cs typeface="B Nazanin" panose="00000400000000000000" pitchFamily="2" charset="-78"/>
              </a:rPr>
              <a:t> </a:t>
            </a:r>
            <a:br>
              <a:rPr lang="fa-IR" dirty="0">
                <a:cs typeface="B Nazanin" panose="00000400000000000000" pitchFamily="2" charset="-78"/>
              </a:rPr>
            </a:br>
            <a:endParaRPr lang="en-US" dirty="0">
              <a:cs typeface="B Nazanin" panose="00000400000000000000" pitchFamily="2" charset="-78"/>
            </a:endParaRPr>
          </a:p>
        </p:txBody>
      </p:sp>
      <p:pic>
        <p:nvPicPr>
          <p:cNvPr id="18" name="Picture 17">
            <a:extLst>
              <a:ext uri="{FF2B5EF4-FFF2-40B4-BE49-F238E27FC236}">
                <a16:creationId xmlns:a16="http://schemas.microsoft.com/office/drawing/2014/main" id="{CBB7CED0-6EFA-D9C3-CD45-0CCBE7DBE969}"/>
              </a:ext>
            </a:extLst>
          </p:cNvPr>
          <p:cNvPicPr>
            <a:picLocks noChangeAspect="1"/>
          </p:cNvPicPr>
          <p:nvPr/>
        </p:nvPicPr>
        <p:blipFill>
          <a:blip r:embed="rId2"/>
          <a:stretch>
            <a:fillRect/>
          </a:stretch>
        </p:blipFill>
        <p:spPr>
          <a:xfrm>
            <a:off x="3823669" y="1329412"/>
            <a:ext cx="3818101" cy="4592040"/>
          </a:xfrm>
          <a:prstGeom prst="rect">
            <a:avLst/>
          </a:prstGeom>
          <a:ln>
            <a:noFill/>
          </a:ln>
          <a:effectLst>
            <a:softEdge rad="112500"/>
          </a:effectLst>
        </p:spPr>
      </p:pic>
      <p:sp>
        <p:nvSpPr>
          <p:cNvPr id="19" name="TextBox 18">
            <a:extLst>
              <a:ext uri="{FF2B5EF4-FFF2-40B4-BE49-F238E27FC236}">
                <a16:creationId xmlns:a16="http://schemas.microsoft.com/office/drawing/2014/main" id="{7B761FD5-24A7-B5F1-ADE7-4CAC1622A9C4}"/>
              </a:ext>
            </a:extLst>
          </p:cNvPr>
          <p:cNvSpPr txBox="1"/>
          <p:nvPr/>
        </p:nvSpPr>
        <p:spPr>
          <a:xfrm>
            <a:off x="4973217" y="5850294"/>
            <a:ext cx="1954381" cy="461665"/>
          </a:xfrm>
          <a:prstGeom prst="rect">
            <a:avLst/>
          </a:prstGeom>
          <a:noFill/>
        </p:spPr>
        <p:txBody>
          <a:bodyPr wrap="none" rtlCol="0">
            <a:spAutoFit/>
          </a:bodyPr>
          <a:lstStyle/>
          <a:p>
            <a:r>
              <a:rPr lang="fa-IR" sz="1200" i="0" dirty="0">
                <a:solidFill>
                  <a:srgbClr val="000000"/>
                </a:solidFill>
                <a:effectLst/>
                <a:latin typeface="BMitraBold"/>
                <a:cs typeface="B Nazanin" panose="00000400000000000000" pitchFamily="2" charset="-78"/>
              </a:rPr>
              <a:t>اجزاي اصلي مهندسي روانگرايي خاك</a:t>
            </a:r>
            <a:r>
              <a:rPr lang="fa-IR" sz="1200" dirty="0">
                <a:cs typeface="B Nazanin" panose="00000400000000000000" pitchFamily="2" charset="-78"/>
              </a:rPr>
              <a:t> </a:t>
            </a:r>
            <a:br>
              <a:rPr lang="fa-IR" sz="1200" dirty="0">
                <a:cs typeface="B Nazanin" panose="00000400000000000000" pitchFamily="2" charset="-78"/>
              </a:rPr>
            </a:br>
            <a:endParaRPr lang="en-US" sz="1200" dirty="0">
              <a:cs typeface="B Nazanin" panose="00000400000000000000" pitchFamily="2" charset="-78"/>
            </a:endParaRPr>
          </a:p>
        </p:txBody>
      </p:sp>
    </p:spTree>
    <p:extLst>
      <p:ext uri="{BB962C8B-B14F-4D97-AF65-F5344CB8AC3E}">
        <p14:creationId xmlns:p14="http://schemas.microsoft.com/office/powerpoint/2010/main" val="2066763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14A52A-BBC9-424C-B7FC-90581F09AFE8}"/>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14</a:t>
            </a:fld>
            <a:endParaRPr lang="en-US" dirty="0"/>
          </a:p>
        </p:txBody>
      </p:sp>
      <p:sp>
        <p:nvSpPr>
          <p:cNvPr id="2" name="TextBox 1">
            <a:extLst>
              <a:ext uri="{FF2B5EF4-FFF2-40B4-BE49-F238E27FC236}">
                <a16:creationId xmlns:a16="http://schemas.microsoft.com/office/drawing/2014/main" id="{CC278D74-B119-27AE-1CE6-9BB1CFD982FE}"/>
              </a:ext>
            </a:extLst>
          </p:cNvPr>
          <p:cNvSpPr txBox="1"/>
          <p:nvPr/>
        </p:nvSpPr>
        <p:spPr>
          <a:xfrm>
            <a:off x="6559421" y="1115008"/>
            <a:ext cx="4621764" cy="369332"/>
          </a:xfrm>
          <a:prstGeom prst="rect">
            <a:avLst/>
          </a:prstGeom>
          <a:noFill/>
        </p:spPr>
        <p:txBody>
          <a:bodyPr wrap="square" rtlCol="0">
            <a:spAutoFit/>
          </a:bodyPr>
          <a:lstStyle/>
          <a:p>
            <a:pPr algn="r"/>
            <a:r>
              <a:rPr lang="fa-IR" b="1" i="0" dirty="0">
                <a:solidFill>
                  <a:srgbClr val="27C5C9"/>
                </a:solidFill>
                <a:effectLst/>
                <a:latin typeface="Pinar" pitchFamily="2" charset="-78"/>
                <a:cs typeface="Pinar" pitchFamily="2" charset="-78"/>
              </a:rPr>
              <a:t>عوامل کنترل کننده روانگرایی خاک چه هستند؟</a:t>
            </a:r>
          </a:p>
        </p:txBody>
      </p:sp>
      <p:grpSp>
        <p:nvGrpSpPr>
          <p:cNvPr id="40" name="Google Shape;7331;p86">
            <a:extLst>
              <a:ext uri="{FF2B5EF4-FFF2-40B4-BE49-F238E27FC236}">
                <a16:creationId xmlns:a16="http://schemas.microsoft.com/office/drawing/2014/main" id="{9BB44044-7D7F-84B3-D694-7E16AC1D0427}"/>
              </a:ext>
            </a:extLst>
          </p:cNvPr>
          <p:cNvGrpSpPr/>
          <p:nvPr/>
        </p:nvGrpSpPr>
        <p:grpSpPr>
          <a:xfrm>
            <a:off x="2439811" y="1787782"/>
            <a:ext cx="8055819" cy="2639776"/>
            <a:chOff x="1723428" y="2529299"/>
            <a:chExt cx="5803726" cy="1825815"/>
          </a:xfrm>
        </p:grpSpPr>
        <p:sp>
          <p:nvSpPr>
            <p:cNvPr id="41" name="Google Shape;7332;p86">
              <a:extLst>
                <a:ext uri="{FF2B5EF4-FFF2-40B4-BE49-F238E27FC236}">
                  <a16:creationId xmlns:a16="http://schemas.microsoft.com/office/drawing/2014/main" id="{04F7C197-E8BA-2A73-D342-FEDA05FEF724}"/>
                </a:ext>
              </a:extLst>
            </p:cNvPr>
            <p:cNvSpPr/>
            <p:nvPr/>
          </p:nvSpPr>
          <p:spPr>
            <a:xfrm>
              <a:off x="3802943" y="2529299"/>
              <a:ext cx="1538100" cy="442500"/>
            </a:xfrm>
            <a:prstGeom prst="roundRect">
              <a:avLst>
                <a:gd name="adj" fmla="val 50000"/>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fa-IR" sz="1867" b="0" i="0" u="none" strike="noStrike" kern="0" cap="none" spc="0" normalizeH="0" baseline="0" noProof="0" dirty="0">
                  <a:ln>
                    <a:noFill/>
                  </a:ln>
                  <a:solidFill>
                    <a:schemeClr val="bg1"/>
                  </a:solidFill>
                  <a:effectLst/>
                  <a:uLnTx/>
                  <a:uFillTx/>
                  <a:latin typeface="Pinar" pitchFamily="2" charset="-78"/>
                  <a:cs typeface="Pinar" pitchFamily="2" charset="-78"/>
                  <a:sym typeface="Arial"/>
                </a:rPr>
                <a:t>عوامل کنترل کننده روانگرایی</a:t>
              </a:r>
              <a:endParaRPr kumimoji="0" sz="1867" b="0" i="0" u="none" strike="noStrike" kern="0" cap="none" spc="0" normalizeH="0" baseline="0" noProof="0" dirty="0">
                <a:ln>
                  <a:noFill/>
                </a:ln>
                <a:solidFill>
                  <a:schemeClr val="bg1"/>
                </a:solidFill>
                <a:effectLst/>
                <a:uLnTx/>
                <a:uFillTx/>
                <a:latin typeface="Pinar" pitchFamily="2" charset="-78"/>
                <a:cs typeface="Pinar" pitchFamily="2" charset="-78"/>
                <a:sym typeface="Arial"/>
              </a:endParaRPr>
            </a:p>
          </p:txBody>
        </p:sp>
        <p:sp>
          <p:nvSpPr>
            <p:cNvPr id="42" name="Google Shape;7333;p86">
              <a:extLst>
                <a:ext uri="{FF2B5EF4-FFF2-40B4-BE49-F238E27FC236}">
                  <a16:creationId xmlns:a16="http://schemas.microsoft.com/office/drawing/2014/main" id="{F05F1D4B-9EE7-C920-6065-3B8E5B823A89}"/>
                </a:ext>
              </a:extLst>
            </p:cNvPr>
            <p:cNvSpPr/>
            <p:nvPr/>
          </p:nvSpPr>
          <p:spPr>
            <a:xfrm>
              <a:off x="5989053" y="3453169"/>
              <a:ext cx="1538101" cy="442499"/>
            </a:xfrm>
            <a:prstGeom prst="roundRect">
              <a:avLst>
                <a:gd name="adj" fmla="val 50000"/>
              </a:avLst>
            </a:prstGeom>
            <a:solidFill>
              <a:srgbClr val="1ADED9"/>
            </a:solidFill>
            <a:ln>
              <a:noFill/>
            </a:ln>
            <a:scene3d>
              <a:camera prst="orthographicFront"/>
              <a:lightRig rig="threePt" dir="t"/>
            </a:scene3d>
            <a:sp3d>
              <a:bevelT/>
            </a:sp3d>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2000" b="1" i="0" dirty="0">
                  <a:solidFill>
                    <a:schemeClr val="bg1"/>
                  </a:solidFill>
                  <a:effectLst/>
                  <a:latin typeface="Vazirmatn"/>
                  <a:cs typeface="B Nazanin" panose="00000400000000000000" pitchFamily="2" charset="-78"/>
                </a:rPr>
                <a:t>مشخصات زلزله</a:t>
              </a:r>
              <a:endParaRPr kumimoji="0" sz="1867" b="0" i="0" u="none" strike="noStrike" kern="0" cap="none" spc="0" normalizeH="0" baseline="0" noProof="0" dirty="0">
                <a:ln>
                  <a:noFill/>
                </a:ln>
                <a:solidFill>
                  <a:schemeClr val="bg1"/>
                </a:solidFill>
                <a:effectLst/>
                <a:uLnTx/>
                <a:uFillTx/>
                <a:latin typeface="Arial"/>
                <a:cs typeface="B Nazanin" panose="00000400000000000000" pitchFamily="2" charset="-78"/>
                <a:sym typeface="Arial"/>
              </a:endParaRPr>
            </a:p>
          </p:txBody>
        </p:sp>
        <p:sp>
          <p:nvSpPr>
            <p:cNvPr id="43" name="Google Shape;7334;p86">
              <a:extLst>
                <a:ext uri="{FF2B5EF4-FFF2-40B4-BE49-F238E27FC236}">
                  <a16:creationId xmlns:a16="http://schemas.microsoft.com/office/drawing/2014/main" id="{1CC0EF9D-0D45-DE40-0322-A4E458395BB8}"/>
                </a:ext>
              </a:extLst>
            </p:cNvPr>
            <p:cNvSpPr/>
            <p:nvPr/>
          </p:nvSpPr>
          <p:spPr>
            <a:xfrm>
              <a:off x="1723428" y="3483560"/>
              <a:ext cx="1538100" cy="442500"/>
            </a:xfrm>
            <a:prstGeom prst="roundRect">
              <a:avLst>
                <a:gd name="adj" fmla="val 50000"/>
              </a:avLst>
            </a:prstGeom>
            <a:solidFill>
              <a:srgbClr val="1ADED9"/>
            </a:solidFill>
            <a:ln>
              <a:noFill/>
            </a:ln>
            <a:scene3d>
              <a:camera prst="orthographicFront"/>
              <a:lightRig rig="threePt" dir="t"/>
            </a:scene3d>
            <a:sp3d>
              <a:bevelT/>
            </a:sp3d>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lang="fa-IR" sz="2000" b="1" i="0" dirty="0">
                <a:solidFill>
                  <a:srgbClr val="1C1917"/>
                </a:solidFill>
                <a:effectLst/>
                <a:latin typeface="Vazirmatn"/>
                <a:cs typeface="B Nazanin" panose="00000400000000000000" pitchFamily="2" charset="-78"/>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2000" b="1" i="0" dirty="0">
                  <a:solidFill>
                    <a:schemeClr val="bg1"/>
                  </a:solidFill>
                  <a:effectLst/>
                  <a:latin typeface="Vazirmatn"/>
                  <a:cs typeface="B Nazanin" panose="00000400000000000000" pitchFamily="2" charset="-78"/>
                </a:rPr>
                <a:t>مشخصات خاک</a:t>
              </a:r>
              <a:br>
                <a:rPr lang="fa-IR" sz="2000" b="0" i="0" dirty="0">
                  <a:solidFill>
                    <a:schemeClr val="bg1"/>
                  </a:solidFill>
                  <a:effectLst/>
                  <a:latin typeface="Vazirmatn"/>
                  <a:cs typeface="B Nazanin" panose="00000400000000000000" pitchFamily="2" charset="-78"/>
                </a:rPr>
              </a:br>
              <a:endParaRPr kumimoji="0" sz="1867" b="0" i="0" u="none" strike="noStrike" kern="0" cap="none" spc="0" normalizeH="0" baseline="0" noProof="0" dirty="0">
                <a:ln>
                  <a:noFill/>
                </a:ln>
                <a:solidFill>
                  <a:schemeClr val="bg1"/>
                </a:solidFill>
                <a:effectLst/>
                <a:uLnTx/>
                <a:uFillTx/>
                <a:latin typeface="Arial"/>
                <a:cs typeface="B Nazanin" panose="00000400000000000000" pitchFamily="2" charset="-78"/>
                <a:sym typeface="Arial"/>
              </a:endParaRPr>
            </a:p>
          </p:txBody>
        </p:sp>
        <p:cxnSp>
          <p:nvCxnSpPr>
            <p:cNvPr id="48" name="Google Shape;7339;p86">
              <a:extLst>
                <a:ext uri="{FF2B5EF4-FFF2-40B4-BE49-F238E27FC236}">
                  <a16:creationId xmlns:a16="http://schemas.microsoft.com/office/drawing/2014/main" id="{07F5DB94-F944-8A5B-3176-D6F399FF209A}"/>
                </a:ext>
              </a:extLst>
            </p:cNvPr>
            <p:cNvCxnSpPr>
              <a:cxnSpLocks/>
            </p:cNvCxnSpPr>
            <p:nvPr/>
          </p:nvCxnSpPr>
          <p:spPr>
            <a:xfrm rot="16200000" flipH="1">
              <a:off x="5424363" y="2132691"/>
              <a:ext cx="481370" cy="2186111"/>
            </a:xfrm>
            <a:prstGeom prst="bentConnector3">
              <a:avLst>
                <a:gd name="adj1" fmla="val 50000"/>
              </a:avLst>
            </a:prstGeom>
            <a:ln>
              <a:headEnd type="none" w="sm" len="sm"/>
              <a:tailEnd type="none" w="sm" len="sm"/>
            </a:ln>
          </p:spPr>
          <p:style>
            <a:lnRef idx="3">
              <a:schemeClr val="dk1"/>
            </a:lnRef>
            <a:fillRef idx="0">
              <a:schemeClr val="dk1"/>
            </a:fillRef>
            <a:effectRef idx="2">
              <a:schemeClr val="dk1"/>
            </a:effectRef>
            <a:fontRef idx="minor">
              <a:schemeClr val="tx1"/>
            </a:fontRef>
          </p:style>
        </p:cxnSp>
        <p:cxnSp>
          <p:nvCxnSpPr>
            <p:cNvPr id="49" name="Google Shape;7340;p86">
              <a:extLst>
                <a:ext uri="{FF2B5EF4-FFF2-40B4-BE49-F238E27FC236}">
                  <a16:creationId xmlns:a16="http://schemas.microsoft.com/office/drawing/2014/main" id="{ADBF48F1-E6B3-5490-8707-CFE42F3FD047}"/>
                </a:ext>
              </a:extLst>
            </p:cNvPr>
            <p:cNvCxnSpPr>
              <a:stCxn id="43" idx="0"/>
              <a:endCxn id="41" idx="2"/>
            </p:cNvCxnSpPr>
            <p:nvPr/>
          </p:nvCxnSpPr>
          <p:spPr>
            <a:xfrm rot="5400000" flipH="1" flipV="1">
              <a:off x="3276355" y="2187923"/>
              <a:ext cx="511761" cy="2079515"/>
            </a:xfrm>
            <a:prstGeom prst="bentConnector3">
              <a:avLst>
                <a:gd name="adj1" fmla="val 50000"/>
              </a:avLst>
            </a:prstGeom>
            <a:ln>
              <a:headEnd type="none" w="sm" len="sm"/>
              <a:tailEnd type="none" w="sm" len="sm"/>
            </a:ln>
          </p:spPr>
          <p:style>
            <a:lnRef idx="3">
              <a:schemeClr val="dk1"/>
            </a:lnRef>
            <a:fillRef idx="0">
              <a:schemeClr val="dk1"/>
            </a:fillRef>
            <a:effectRef idx="2">
              <a:schemeClr val="dk1"/>
            </a:effectRef>
            <a:fontRef idx="minor">
              <a:schemeClr val="tx1"/>
            </a:fontRef>
          </p:style>
        </p:cxnSp>
        <p:cxnSp>
          <p:nvCxnSpPr>
            <p:cNvPr id="50" name="Google Shape;7341;p86">
              <a:extLst>
                <a:ext uri="{FF2B5EF4-FFF2-40B4-BE49-F238E27FC236}">
                  <a16:creationId xmlns:a16="http://schemas.microsoft.com/office/drawing/2014/main" id="{980D17C8-CD60-9E95-B9AB-A5603D3FA174}"/>
                </a:ext>
              </a:extLst>
            </p:cNvPr>
            <p:cNvCxnSpPr>
              <a:cxnSpLocks/>
            </p:cNvCxnSpPr>
            <p:nvPr/>
          </p:nvCxnSpPr>
          <p:spPr>
            <a:xfrm rot="16200000" flipH="1">
              <a:off x="2971907" y="3441162"/>
              <a:ext cx="434525" cy="1393380"/>
            </a:xfrm>
            <a:prstGeom prst="bentConnector3">
              <a:avLst>
                <a:gd name="adj1" fmla="val 50000"/>
              </a:avLst>
            </a:prstGeom>
            <a:ln>
              <a:headEnd type="none" w="sm" len="sm"/>
              <a:tailEnd type="none" w="sm" len="sm"/>
            </a:ln>
          </p:spPr>
          <p:style>
            <a:lnRef idx="3">
              <a:schemeClr val="dk1"/>
            </a:lnRef>
            <a:fillRef idx="0">
              <a:schemeClr val="dk1"/>
            </a:fillRef>
            <a:effectRef idx="2">
              <a:schemeClr val="dk1"/>
            </a:effectRef>
            <a:fontRef idx="minor">
              <a:schemeClr val="tx1"/>
            </a:fontRef>
          </p:style>
        </p:cxnSp>
        <p:cxnSp>
          <p:nvCxnSpPr>
            <p:cNvPr id="53" name="Google Shape;7344;p86">
              <a:extLst>
                <a:ext uri="{FF2B5EF4-FFF2-40B4-BE49-F238E27FC236}">
                  <a16:creationId xmlns:a16="http://schemas.microsoft.com/office/drawing/2014/main" id="{6D137E3B-CFD8-EB44-7AEF-1872B84ED2EB}"/>
                </a:ext>
              </a:extLst>
            </p:cNvPr>
            <p:cNvCxnSpPr>
              <a:cxnSpLocks/>
            </p:cNvCxnSpPr>
            <p:nvPr/>
          </p:nvCxnSpPr>
          <p:spPr>
            <a:xfrm rot="5400000" flipH="1" flipV="1">
              <a:off x="5782945" y="3362188"/>
              <a:ext cx="424837" cy="1525479"/>
            </a:xfrm>
            <a:prstGeom prst="bentConnector3">
              <a:avLst>
                <a:gd name="adj1" fmla="val 54558"/>
              </a:avLst>
            </a:prstGeom>
            <a:ln>
              <a:headEnd type="none" w="sm" len="sm"/>
              <a:tailEnd type="none" w="sm" len="sm"/>
            </a:ln>
          </p:spPr>
          <p:style>
            <a:lnRef idx="3">
              <a:schemeClr val="dk1"/>
            </a:lnRef>
            <a:fillRef idx="0">
              <a:schemeClr val="dk1"/>
            </a:fillRef>
            <a:effectRef idx="2">
              <a:schemeClr val="dk1"/>
            </a:effectRef>
            <a:fontRef idx="minor">
              <a:schemeClr val="tx1"/>
            </a:fontRef>
          </p:style>
        </p:cxnSp>
      </p:grpSp>
      <p:sp>
        <p:nvSpPr>
          <p:cNvPr id="81" name="Rectangle: Rounded Corners 80">
            <a:extLst>
              <a:ext uri="{FF2B5EF4-FFF2-40B4-BE49-F238E27FC236}">
                <a16:creationId xmlns:a16="http://schemas.microsoft.com/office/drawing/2014/main" id="{6028724F-FC2C-8B63-31C3-8BD429A86B2C}"/>
              </a:ext>
            </a:extLst>
          </p:cNvPr>
          <p:cNvSpPr/>
          <p:nvPr/>
        </p:nvSpPr>
        <p:spPr>
          <a:xfrm>
            <a:off x="6777701" y="4364711"/>
            <a:ext cx="1202840" cy="702544"/>
          </a:xfrm>
          <a:prstGeom prst="roundRect">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cs typeface="B Nazanin" panose="00000400000000000000" pitchFamily="2" charset="-78"/>
              </a:rPr>
              <a:t>بزرگای زلزله</a:t>
            </a:r>
            <a:endParaRPr lang="en-US" sz="1600" b="1" dirty="0">
              <a:cs typeface="B Nazanin" panose="00000400000000000000" pitchFamily="2" charset="-78"/>
            </a:endParaRPr>
          </a:p>
        </p:txBody>
      </p:sp>
      <p:sp>
        <p:nvSpPr>
          <p:cNvPr id="92" name="Rectangle: Rounded Corners 91">
            <a:extLst>
              <a:ext uri="{FF2B5EF4-FFF2-40B4-BE49-F238E27FC236}">
                <a16:creationId xmlns:a16="http://schemas.microsoft.com/office/drawing/2014/main" id="{0BE131BD-E69D-A7ED-F771-E7AB89C8DFB3}"/>
              </a:ext>
            </a:extLst>
          </p:cNvPr>
          <p:cNvSpPr/>
          <p:nvPr/>
        </p:nvSpPr>
        <p:spPr>
          <a:xfrm>
            <a:off x="4863528" y="4367095"/>
            <a:ext cx="948464" cy="696944"/>
          </a:xfrm>
          <a:prstGeom prst="roundRect">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anose="020B0604020202020204" pitchFamily="34" charset="0"/>
              <a:buChar char="•"/>
            </a:pPr>
            <a:endParaRPr lang="fa-IR" b="0" i="0" dirty="0">
              <a:solidFill>
                <a:srgbClr val="1C1917"/>
              </a:solidFill>
              <a:effectLst/>
              <a:latin typeface="Vazirmatn"/>
              <a:cs typeface="B Nazanin" panose="00000400000000000000" pitchFamily="2" charset="-78"/>
            </a:endParaRPr>
          </a:p>
          <a:p>
            <a:pPr algn="just">
              <a:buFont typeface="Arial" panose="020B0604020202020204" pitchFamily="34" charset="0"/>
              <a:buChar char="•"/>
            </a:pPr>
            <a:endParaRPr lang="fa-IR" dirty="0">
              <a:solidFill>
                <a:srgbClr val="1C1917"/>
              </a:solidFill>
              <a:latin typeface="Vazirmatn"/>
              <a:cs typeface="B Nazanin" panose="00000400000000000000" pitchFamily="2" charset="-78"/>
            </a:endParaRPr>
          </a:p>
          <a:p>
            <a:pPr algn="ctr"/>
            <a:r>
              <a:rPr lang="fa-IR" sz="1400" i="0" dirty="0">
                <a:solidFill>
                  <a:schemeClr val="bg1"/>
                </a:solidFill>
                <a:effectLst/>
                <a:latin typeface="Vazirmatn"/>
                <a:cs typeface="B Nazanin" panose="00000400000000000000" pitchFamily="2" charset="-78"/>
              </a:rPr>
              <a:t>زمین‌شناسی</a:t>
            </a:r>
          </a:p>
          <a:p>
            <a:br>
              <a:rPr lang="fa-IR" dirty="0"/>
            </a:br>
            <a:endParaRPr lang="en-US" dirty="0"/>
          </a:p>
        </p:txBody>
      </p:sp>
      <p:cxnSp>
        <p:nvCxnSpPr>
          <p:cNvPr id="98" name="Straight Connector 97">
            <a:extLst>
              <a:ext uri="{FF2B5EF4-FFF2-40B4-BE49-F238E27FC236}">
                <a16:creationId xmlns:a16="http://schemas.microsoft.com/office/drawing/2014/main" id="{CBB4AFA0-2B33-321E-E9F9-B5898B1B904E}"/>
              </a:ext>
            </a:extLst>
          </p:cNvPr>
          <p:cNvCxnSpPr>
            <a:cxnSpLocks/>
          </p:cNvCxnSpPr>
          <p:nvPr/>
        </p:nvCxnSpPr>
        <p:spPr>
          <a:xfrm>
            <a:off x="4162242" y="4094753"/>
            <a:ext cx="0" cy="301966"/>
          </a:xfrm>
          <a:prstGeom prst="line">
            <a:avLst/>
          </a:prstGeom>
          <a:ln/>
        </p:spPr>
        <p:style>
          <a:lnRef idx="2">
            <a:schemeClr val="dk1"/>
          </a:lnRef>
          <a:fillRef idx="0">
            <a:schemeClr val="dk1"/>
          </a:fillRef>
          <a:effectRef idx="1">
            <a:schemeClr val="dk1"/>
          </a:effectRef>
          <a:fontRef idx="minor">
            <a:schemeClr val="tx1"/>
          </a:fontRef>
        </p:style>
      </p:cxnSp>
      <p:cxnSp>
        <p:nvCxnSpPr>
          <p:cNvPr id="99" name="Straight Connector 98">
            <a:extLst>
              <a:ext uri="{FF2B5EF4-FFF2-40B4-BE49-F238E27FC236}">
                <a16:creationId xmlns:a16="http://schemas.microsoft.com/office/drawing/2014/main" id="{FE2A883F-9FF6-E1A9-A758-E3D6DBB8FC7A}"/>
              </a:ext>
            </a:extLst>
          </p:cNvPr>
          <p:cNvCxnSpPr>
            <a:cxnSpLocks/>
          </p:cNvCxnSpPr>
          <p:nvPr/>
        </p:nvCxnSpPr>
        <p:spPr>
          <a:xfrm>
            <a:off x="3251236" y="4110359"/>
            <a:ext cx="0" cy="301966"/>
          </a:xfrm>
          <a:prstGeom prst="line">
            <a:avLst/>
          </a:prstGeom>
          <a:ln/>
        </p:spPr>
        <p:style>
          <a:lnRef idx="3">
            <a:schemeClr val="dk1"/>
          </a:lnRef>
          <a:fillRef idx="0">
            <a:schemeClr val="dk1"/>
          </a:fillRef>
          <a:effectRef idx="2">
            <a:schemeClr val="dk1"/>
          </a:effectRef>
          <a:fontRef idx="minor">
            <a:schemeClr val="tx1"/>
          </a:fontRef>
        </p:style>
      </p:cxnSp>
      <p:sp>
        <p:nvSpPr>
          <p:cNvPr id="100" name="Rectangle: Rounded Corners 99">
            <a:extLst>
              <a:ext uri="{FF2B5EF4-FFF2-40B4-BE49-F238E27FC236}">
                <a16:creationId xmlns:a16="http://schemas.microsoft.com/office/drawing/2014/main" id="{251C7BA8-E8E9-450F-0B18-652280EF2B6B}"/>
              </a:ext>
            </a:extLst>
          </p:cNvPr>
          <p:cNvSpPr/>
          <p:nvPr/>
        </p:nvSpPr>
        <p:spPr>
          <a:xfrm>
            <a:off x="3762974" y="4379620"/>
            <a:ext cx="948464" cy="696944"/>
          </a:xfrm>
          <a:prstGeom prst="roundRect">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endParaRPr lang="fa-IR" dirty="0">
              <a:solidFill>
                <a:srgbClr val="1C1917"/>
              </a:solidFill>
              <a:latin typeface="Vazirmatn"/>
              <a:cs typeface="B Nazanin" panose="00000400000000000000" pitchFamily="2" charset="-78"/>
            </a:endParaRPr>
          </a:p>
          <a:p>
            <a:pPr algn="ctr"/>
            <a:endParaRPr lang="fa-IR" b="0" i="0" dirty="0">
              <a:solidFill>
                <a:srgbClr val="1C1917"/>
              </a:solidFill>
              <a:effectLst/>
              <a:latin typeface="Vazirmatn"/>
              <a:cs typeface="B Nazanin" panose="00000400000000000000" pitchFamily="2" charset="-78"/>
            </a:endParaRPr>
          </a:p>
          <a:p>
            <a:pPr algn="ctr"/>
            <a:r>
              <a:rPr lang="fa-IR" b="0" i="0" dirty="0">
                <a:solidFill>
                  <a:schemeClr val="bg1"/>
                </a:solidFill>
                <a:effectLst/>
                <a:latin typeface="Vazirmatn"/>
                <a:cs typeface="B Nazanin" panose="00000400000000000000" pitchFamily="2" charset="-78"/>
              </a:rPr>
              <a:t>لایه‌بندی</a:t>
            </a:r>
          </a:p>
          <a:p>
            <a:br>
              <a:rPr lang="fa-IR" dirty="0"/>
            </a:br>
            <a:endParaRPr lang="en-US" dirty="0"/>
          </a:p>
        </p:txBody>
      </p:sp>
      <p:sp>
        <p:nvSpPr>
          <p:cNvPr id="101" name="Rectangle: Rounded Corners 100">
            <a:extLst>
              <a:ext uri="{FF2B5EF4-FFF2-40B4-BE49-F238E27FC236}">
                <a16:creationId xmlns:a16="http://schemas.microsoft.com/office/drawing/2014/main" id="{B211E6B5-095C-000C-B3C3-549E2B7BED4E}"/>
              </a:ext>
            </a:extLst>
          </p:cNvPr>
          <p:cNvSpPr/>
          <p:nvPr/>
        </p:nvSpPr>
        <p:spPr>
          <a:xfrm>
            <a:off x="2662421" y="4379620"/>
            <a:ext cx="948464" cy="696944"/>
          </a:xfrm>
          <a:prstGeom prst="roundRect">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endParaRPr lang="fa-IR" sz="1400" dirty="0">
              <a:solidFill>
                <a:srgbClr val="1C1917"/>
              </a:solidFill>
              <a:latin typeface="Vazirmatn"/>
            </a:endParaRPr>
          </a:p>
          <a:p>
            <a:pPr algn="ctr">
              <a:buFont typeface="Arial" panose="020B0604020202020204" pitchFamily="34" charset="0"/>
              <a:buChar char="•"/>
            </a:pPr>
            <a:endParaRPr lang="fa-IR" sz="1400" b="0" i="0" dirty="0">
              <a:solidFill>
                <a:srgbClr val="1C1917"/>
              </a:solidFill>
              <a:effectLst/>
              <a:latin typeface="Vazirmatn"/>
            </a:endParaRPr>
          </a:p>
          <a:p>
            <a:pPr algn="ctr"/>
            <a:r>
              <a:rPr lang="fa-IR" sz="1400" dirty="0">
                <a:solidFill>
                  <a:schemeClr val="bg1"/>
                </a:solidFill>
                <a:latin typeface="Vazirmatn"/>
                <a:cs typeface="B Nazanin" panose="00000400000000000000" pitchFamily="2" charset="-78"/>
              </a:rPr>
              <a:t>ع</a:t>
            </a:r>
            <a:r>
              <a:rPr lang="fa-IR" sz="1400" b="0" i="0" dirty="0">
                <a:solidFill>
                  <a:schemeClr val="bg1"/>
                </a:solidFill>
                <a:effectLst/>
                <a:latin typeface="Vazirmatn"/>
                <a:cs typeface="B Nazanin" panose="00000400000000000000" pitchFamily="2" charset="-78"/>
              </a:rPr>
              <a:t>مق سنگ بستر</a:t>
            </a:r>
          </a:p>
          <a:p>
            <a:br>
              <a:rPr lang="fa-IR" dirty="0"/>
            </a:br>
            <a:endParaRPr lang="en-US" dirty="0"/>
          </a:p>
        </p:txBody>
      </p:sp>
      <p:sp>
        <p:nvSpPr>
          <p:cNvPr id="102" name="Rectangle: Rounded Corners 101">
            <a:extLst>
              <a:ext uri="{FF2B5EF4-FFF2-40B4-BE49-F238E27FC236}">
                <a16:creationId xmlns:a16="http://schemas.microsoft.com/office/drawing/2014/main" id="{549C8B18-01E4-CC9E-1AB3-69456ECBDA74}"/>
              </a:ext>
            </a:extLst>
          </p:cNvPr>
          <p:cNvSpPr/>
          <p:nvPr/>
        </p:nvSpPr>
        <p:spPr>
          <a:xfrm>
            <a:off x="1568564" y="4351489"/>
            <a:ext cx="948464" cy="712549"/>
          </a:xfrm>
          <a:prstGeom prst="roundRect">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cs typeface="B Nazanin" panose="00000400000000000000" pitchFamily="2" charset="-78"/>
              </a:rPr>
              <a:t>سطح آب زیر زمینی</a:t>
            </a:r>
            <a:endParaRPr lang="en-US" sz="1600" dirty="0">
              <a:cs typeface="B Nazanin" panose="00000400000000000000" pitchFamily="2" charset="-78"/>
            </a:endParaRPr>
          </a:p>
        </p:txBody>
      </p:sp>
      <p:cxnSp>
        <p:nvCxnSpPr>
          <p:cNvPr id="104" name="Straight Connector 103">
            <a:extLst>
              <a:ext uri="{FF2B5EF4-FFF2-40B4-BE49-F238E27FC236}">
                <a16:creationId xmlns:a16="http://schemas.microsoft.com/office/drawing/2014/main" id="{7B272124-5729-9700-4A7C-6AF4430CE65E}"/>
              </a:ext>
            </a:extLst>
          </p:cNvPr>
          <p:cNvCxnSpPr>
            <a:cxnSpLocks/>
          </p:cNvCxnSpPr>
          <p:nvPr/>
        </p:nvCxnSpPr>
        <p:spPr>
          <a:xfrm flipH="1">
            <a:off x="2028262" y="4110359"/>
            <a:ext cx="1497484" cy="2173"/>
          </a:xfrm>
          <a:prstGeom prst="line">
            <a:avLst/>
          </a:prstGeom>
          <a:ln/>
        </p:spPr>
        <p:style>
          <a:lnRef idx="3">
            <a:schemeClr val="dk1"/>
          </a:lnRef>
          <a:fillRef idx="0">
            <a:schemeClr val="dk1"/>
          </a:fillRef>
          <a:effectRef idx="2">
            <a:schemeClr val="dk1"/>
          </a:effectRef>
          <a:fontRef idx="minor">
            <a:schemeClr val="tx1"/>
          </a:fontRef>
        </p:style>
      </p:cxnSp>
      <p:cxnSp>
        <p:nvCxnSpPr>
          <p:cNvPr id="106" name="Straight Connector 105">
            <a:extLst>
              <a:ext uri="{FF2B5EF4-FFF2-40B4-BE49-F238E27FC236}">
                <a16:creationId xmlns:a16="http://schemas.microsoft.com/office/drawing/2014/main" id="{C012A214-99B9-3638-4D85-9376755909D2}"/>
              </a:ext>
            </a:extLst>
          </p:cNvPr>
          <p:cNvCxnSpPr>
            <a:cxnSpLocks/>
          </p:cNvCxnSpPr>
          <p:nvPr/>
        </p:nvCxnSpPr>
        <p:spPr>
          <a:xfrm>
            <a:off x="2028262" y="4110359"/>
            <a:ext cx="0" cy="241130"/>
          </a:xfrm>
          <a:prstGeom prst="line">
            <a:avLst/>
          </a:prstGeom>
        </p:spPr>
        <p:style>
          <a:lnRef idx="2">
            <a:schemeClr val="dk1"/>
          </a:lnRef>
          <a:fillRef idx="0">
            <a:schemeClr val="dk1"/>
          </a:fillRef>
          <a:effectRef idx="1">
            <a:schemeClr val="dk1"/>
          </a:effectRef>
          <a:fontRef idx="minor">
            <a:schemeClr val="tx1"/>
          </a:fontRef>
        </p:style>
      </p:cxnSp>
      <p:cxnSp>
        <p:nvCxnSpPr>
          <p:cNvPr id="110" name="Straight Connector 109">
            <a:extLst>
              <a:ext uri="{FF2B5EF4-FFF2-40B4-BE49-F238E27FC236}">
                <a16:creationId xmlns:a16="http://schemas.microsoft.com/office/drawing/2014/main" id="{2CD39E87-FF03-3AF2-289C-3FBBBF22F910}"/>
              </a:ext>
            </a:extLst>
          </p:cNvPr>
          <p:cNvCxnSpPr>
            <a:cxnSpLocks/>
          </p:cNvCxnSpPr>
          <p:nvPr/>
        </p:nvCxnSpPr>
        <p:spPr>
          <a:xfrm>
            <a:off x="9081612" y="4065963"/>
            <a:ext cx="1760559" cy="2173"/>
          </a:xfrm>
          <a:prstGeom prst="line">
            <a:avLst/>
          </a:prstGeom>
          <a:ln/>
        </p:spPr>
        <p:style>
          <a:lnRef idx="3">
            <a:schemeClr val="dk1"/>
          </a:lnRef>
          <a:fillRef idx="0">
            <a:schemeClr val="dk1"/>
          </a:fillRef>
          <a:effectRef idx="2">
            <a:schemeClr val="dk1"/>
          </a:effectRef>
          <a:fontRef idx="minor">
            <a:schemeClr val="tx1"/>
          </a:fontRef>
        </p:style>
      </p:cxnSp>
      <p:cxnSp>
        <p:nvCxnSpPr>
          <p:cNvPr id="112" name="Straight Connector 111">
            <a:extLst>
              <a:ext uri="{FF2B5EF4-FFF2-40B4-BE49-F238E27FC236}">
                <a16:creationId xmlns:a16="http://schemas.microsoft.com/office/drawing/2014/main" id="{7C88166E-38D0-A0BF-97DC-744863FE6A3A}"/>
              </a:ext>
            </a:extLst>
          </p:cNvPr>
          <p:cNvCxnSpPr>
            <a:cxnSpLocks/>
          </p:cNvCxnSpPr>
          <p:nvPr/>
        </p:nvCxnSpPr>
        <p:spPr>
          <a:xfrm>
            <a:off x="10842171" y="4065963"/>
            <a:ext cx="0" cy="298748"/>
          </a:xfrm>
          <a:prstGeom prst="line">
            <a:avLst/>
          </a:prstGeom>
          <a:ln/>
        </p:spPr>
        <p:style>
          <a:lnRef idx="3">
            <a:schemeClr val="dk1"/>
          </a:lnRef>
          <a:fillRef idx="0">
            <a:schemeClr val="dk1"/>
          </a:fillRef>
          <a:effectRef idx="2">
            <a:schemeClr val="dk1"/>
          </a:effectRef>
          <a:fontRef idx="minor">
            <a:schemeClr val="tx1"/>
          </a:fontRef>
        </p:style>
      </p:cxnSp>
      <p:sp>
        <p:nvSpPr>
          <p:cNvPr id="113" name="Rectangle: Rounded Corners 112">
            <a:extLst>
              <a:ext uri="{FF2B5EF4-FFF2-40B4-BE49-F238E27FC236}">
                <a16:creationId xmlns:a16="http://schemas.microsoft.com/office/drawing/2014/main" id="{36917D87-DDC3-CF5E-13CE-9A0433F38631}"/>
              </a:ext>
            </a:extLst>
          </p:cNvPr>
          <p:cNvSpPr/>
          <p:nvPr/>
        </p:nvSpPr>
        <p:spPr>
          <a:xfrm>
            <a:off x="10149090" y="4370767"/>
            <a:ext cx="1226818" cy="635671"/>
          </a:xfrm>
          <a:prstGeom prst="roundRect">
            <a:avLst/>
          </a:prstGeom>
          <a:solidFill>
            <a:srgbClr val="00B0F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cs typeface="B Nazanin" panose="00000400000000000000" pitchFamily="2" charset="-78"/>
              </a:rPr>
              <a:t>شتاب زلزله</a:t>
            </a:r>
            <a:endParaRPr lang="en-US" b="1" dirty="0">
              <a:cs typeface="B Nazanin" panose="00000400000000000000" pitchFamily="2" charset="-78"/>
            </a:endParaRPr>
          </a:p>
        </p:txBody>
      </p:sp>
    </p:spTree>
    <p:extLst>
      <p:ext uri="{BB962C8B-B14F-4D97-AF65-F5344CB8AC3E}">
        <p14:creationId xmlns:p14="http://schemas.microsoft.com/office/powerpoint/2010/main" val="106468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5E966C-348A-4612-AA0F-4CB332FE559C}"/>
              </a:ext>
            </a:extLst>
          </p:cNvPr>
          <p:cNvSpPr>
            <a:spLocks noGrp="1"/>
          </p:cNvSpPr>
          <p:nvPr>
            <p:ph type="title"/>
          </p:nvPr>
        </p:nvSpPr>
        <p:spPr>
          <a:xfrm>
            <a:off x="2974849" y="160487"/>
            <a:ext cx="9217151" cy="1325563"/>
          </a:xfrm>
        </p:spPr>
        <p:txBody>
          <a:bodyPr>
            <a:normAutofit fontScale="90000"/>
          </a:bodyPr>
          <a:lstStyle/>
          <a:p>
            <a:pPr algn="l"/>
            <a:r>
              <a:rPr lang="fa-IR" b="1" i="0" dirty="0">
                <a:solidFill>
                  <a:schemeClr val="accent4">
                    <a:lumMod val="75000"/>
                  </a:schemeClr>
                </a:solidFill>
                <a:effectLst/>
                <a:latin typeface="Pinar DS1-ExtraBold" pitchFamily="2" charset="-78"/>
                <a:cs typeface="Pinar DS1-ExtraBold" pitchFamily="2" charset="-78"/>
              </a:rPr>
              <a:t>اثرات روانگرایی خاک بر سازه های مهندسی</a:t>
            </a:r>
          </a:p>
        </p:txBody>
      </p:sp>
      <p:sp>
        <p:nvSpPr>
          <p:cNvPr id="6" name="Slide Number Placeholder 5">
            <a:extLst>
              <a:ext uri="{FF2B5EF4-FFF2-40B4-BE49-F238E27FC236}">
                <a16:creationId xmlns:a16="http://schemas.microsoft.com/office/drawing/2014/main" id="{F99259CF-F779-4F57-B3F6-BE1837D9D194}"/>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15</a:t>
            </a:fld>
            <a:endParaRPr lang="en-US" dirty="0"/>
          </a:p>
        </p:txBody>
      </p:sp>
      <p:grpSp>
        <p:nvGrpSpPr>
          <p:cNvPr id="7" name="Google Shape;4276;p84">
            <a:extLst>
              <a:ext uri="{FF2B5EF4-FFF2-40B4-BE49-F238E27FC236}">
                <a16:creationId xmlns:a16="http://schemas.microsoft.com/office/drawing/2014/main" id="{C0D6156E-00C1-9E6C-FE80-A11F633ABEFC}"/>
              </a:ext>
            </a:extLst>
          </p:cNvPr>
          <p:cNvGrpSpPr/>
          <p:nvPr/>
        </p:nvGrpSpPr>
        <p:grpSpPr>
          <a:xfrm>
            <a:off x="8266923" y="1372281"/>
            <a:ext cx="3296634" cy="650660"/>
            <a:chOff x="4411970" y="3131459"/>
            <a:chExt cx="710520" cy="117397"/>
          </a:xfrm>
          <a:scene3d>
            <a:camera prst="orthographicFront">
              <a:rot lat="0" lon="0" rev="0"/>
            </a:camera>
            <a:lightRig rig="soft" dir="t">
              <a:rot lat="0" lon="0" rev="0"/>
            </a:lightRig>
          </a:scene3d>
        </p:grpSpPr>
        <p:sp>
          <p:nvSpPr>
            <p:cNvPr id="8" name="Google Shape;4277;p84">
              <a:extLst>
                <a:ext uri="{FF2B5EF4-FFF2-40B4-BE49-F238E27FC236}">
                  <a16:creationId xmlns:a16="http://schemas.microsoft.com/office/drawing/2014/main" id="{EC2222B5-DC93-E35A-E02C-9778D9B621AF}"/>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rgbClr val="667E92"/>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endParaRPr lang="fa-IR" sz="2000" dirty="0">
                <a:solidFill>
                  <a:srgbClr val="1C1917"/>
                </a:solidFill>
                <a:latin typeface="Vazirmatn"/>
              </a:endParaRPr>
            </a:p>
            <a:p>
              <a:pPr algn="ctr"/>
              <a:endParaRPr lang="fa-IR" sz="2000" b="0" i="0" dirty="0">
                <a:solidFill>
                  <a:srgbClr val="1C1917"/>
                </a:solidFill>
                <a:effectLst/>
                <a:latin typeface="Vazirmatn"/>
              </a:endParaRPr>
            </a:p>
            <a:p>
              <a:pPr algn="ctr"/>
              <a:r>
                <a:rPr lang="fa-IR" sz="2000" b="1" i="0" dirty="0">
                  <a:solidFill>
                    <a:schemeClr val="bg2"/>
                  </a:solidFill>
                  <a:effectLst/>
                  <a:latin typeface="Vazirmatn"/>
                  <a:cs typeface="B Nazanin" panose="00000400000000000000" pitchFamily="2" charset="-78"/>
                </a:rPr>
                <a:t>تخریب سازه</a:t>
              </a:r>
            </a:p>
            <a:p>
              <a:br>
                <a:rPr lang="fa-IR" sz="2000" dirty="0"/>
              </a:b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 name="Google Shape;4278;p84">
              <a:extLst>
                <a:ext uri="{FF2B5EF4-FFF2-40B4-BE49-F238E27FC236}">
                  <a16:creationId xmlns:a16="http://schemas.microsoft.com/office/drawing/2014/main" id="{5E2FDBDE-C5F7-3171-B940-D41863D5E08F}"/>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A5B7C5"/>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 name="Google Shape;4276;p84">
            <a:extLst>
              <a:ext uri="{FF2B5EF4-FFF2-40B4-BE49-F238E27FC236}">
                <a16:creationId xmlns:a16="http://schemas.microsoft.com/office/drawing/2014/main" id="{76A98C7F-53F7-B1F8-E801-2A4EF299CC9E}"/>
              </a:ext>
            </a:extLst>
          </p:cNvPr>
          <p:cNvGrpSpPr/>
          <p:nvPr/>
        </p:nvGrpSpPr>
        <p:grpSpPr>
          <a:xfrm>
            <a:off x="6652727" y="2237197"/>
            <a:ext cx="3569020" cy="650660"/>
            <a:chOff x="4411970" y="3131459"/>
            <a:chExt cx="710520" cy="117397"/>
          </a:xfrm>
          <a:scene3d>
            <a:camera prst="orthographicFront">
              <a:rot lat="0" lon="0" rev="0"/>
            </a:camera>
            <a:lightRig rig="soft" dir="t">
              <a:rot lat="0" lon="0" rev="0"/>
            </a:lightRig>
          </a:scene3d>
        </p:grpSpPr>
        <p:sp>
          <p:nvSpPr>
            <p:cNvPr id="11" name="Google Shape;4277;p84">
              <a:extLst>
                <a:ext uri="{FF2B5EF4-FFF2-40B4-BE49-F238E27FC236}">
                  <a16:creationId xmlns:a16="http://schemas.microsoft.com/office/drawing/2014/main" id="{685BE315-42CF-2502-4986-7B6460C5CF58}"/>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rgbClr val="667E92"/>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endParaRPr lang="fa-IR" sz="2000" dirty="0">
                <a:solidFill>
                  <a:schemeClr val="bg2"/>
                </a:solidFill>
                <a:latin typeface="Vazirmatn"/>
              </a:endParaRPr>
            </a:p>
            <a:p>
              <a:pPr algn="ctr"/>
              <a:endParaRPr lang="fa-IR" sz="2000" b="0" i="0" dirty="0">
                <a:solidFill>
                  <a:schemeClr val="bg2"/>
                </a:solidFill>
                <a:effectLst/>
                <a:latin typeface="Vazirmatn"/>
              </a:endParaRPr>
            </a:p>
            <a:p>
              <a:pPr algn="ctr"/>
              <a:r>
                <a:rPr lang="fa-IR" sz="2000" b="1" i="0" dirty="0">
                  <a:solidFill>
                    <a:schemeClr val="bg2"/>
                  </a:solidFill>
                  <a:effectLst/>
                  <a:latin typeface="Vazirmatn"/>
                  <a:cs typeface="B Nazanin" panose="00000400000000000000" pitchFamily="2" charset="-78"/>
                </a:rPr>
                <a:t>ترک‌خوردگی فونداسیون</a:t>
              </a:r>
            </a:p>
            <a:p>
              <a:br>
                <a:rPr lang="fa-IR" sz="2000" dirty="0"/>
              </a:b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2" name="Google Shape;4278;p84">
              <a:extLst>
                <a:ext uri="{FF2B5EF4-FFF2-40B4-BE49-F238E27FC236}">
                  <a16:creationId xmlns:a16="http://schemas.microsoft.com/office/drawing/2014/main" id="{ABDC3AB0-307C-2965-1E3A-72AC23DAF66A}"/>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A5B7C5"/>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3" name="Google Shape;4276;p84">
            <a:extLst>
              <a:ext uri="{FF2B5EF4-FFF2-40B4-BE49-F238E27FC236}">
                <a16:creationId xmlns:a16="http://schemas.microsoft.com/office/drawing/2014/main" id="{160F12F9-8E2F-31EA-1DE5-B81A0000CE3F}"/>
              </a:ext>
            </a:extLst>
          </p:cNvPr>
          <p:cNvGrpSpPr/>
          <p:nvPr/>
        </p:nvGrpSpPr>
        <p:grpSpPr>
          <a:xfrm>
            <a:off x="5599205" y="3032257"/>
            <a:ext cx="3296634" cy="650660"/>
            <a:chOff x="4411970" y="3131459"/>
            <a:chExt cx="710520" cy="117397"/>
          </a:xfrm>
          <a:scene3d>
            <a:camera prst="orthographicFront">
              <a:rot lat="0" lon="0" rev="0"/>
            </a:camera>
            <a:lightRig rig="soft" dir="t">
              <a:rot lat="0" lon="0" rev="0"/>
            </a:lightRig>
          </a:scene3d>
        </p:grpSpPr>
        <p:sp>
          <p:nvSpPr>
            <p:cNvPr id="14" name="Google Shape;4277;p84">
              <a:extLst>
                <a:ext uri="{FF2B5EF4-FFF2-40B4-BE49-F238E27FC236}">
                  <a16:creationId xmlns:a16="http://schemas.microsoft.com/office/drawing/2014/main" id="{1E979DE8-823E-0971-D286-91C67109A5A1}"/>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rgbClr val="667E92"/>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endParaRPr lang="fa-IR" sz="2000" b="0" i="0" dirty="0">
                <a:solidFill>
                  <a:schemeClr val="bg2"/>
                </a:solidFill>
                <a:effectLst/>
                <a:latin typeface="Vazirmatn"/>
                <a:cs typeface="B Nazanin" panose="00000400000000000000" pitchFamily="2" charset="-78"/>
              </a:endParaRPr>
            </a:p>
            <a:p>
              <a:pPr algn="ctr"/>
              <a:endParaRPr lang="fa-IR" sz="2000" dirty="0">
                <a:solidFill>
                  <a:schemeClr val="bg2"/>
                </a:solidFill>
                <a:latin typeface="Vazirmatn"/>
                <a:cs typeface="B Nazanin" panose="00000400000000000000" pitchFamily="2" charset="-78"/>
              </a:endParaRPr>
            </a:p>
            <a:p>
              <a:pPr algn="ctr"/>
              <a:r>
                <a:rPr lang="fa-IR" sz="2000" b="1" i="0" dirty="0">
                  <a:solidFill>
                    <a:schemeClr val="bg2"/>
                  </a:solidFill>
                  <a:effectLst/>
                  <a:latin typeface="Vazirmatn"/>
                  <a:cs typeface="B Nazanin" panose="00000400000000000000" pitchFamily="2" charset="-78"/>
                </a:rPr>
                <a:t>فرسایش شیب</a:t>
              </a:r>
            </a:p>
            <a:p>
              <a:br>
                <a:rPr lang="fa-IR" sz="2000" dirty="0"/>
              </a:b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 name="Google Shape;4278;p84">
              <a:extLst>
                <a:ext uri="{FF2B5EF4-FFF2-40B4-BE49-F238E27FC236}">
                  <a16:creationId xmlns:a16="http://schemas.microsoft.com/office/drawing/2014/main" id="{AB4193DC-CCE0-3CC0-E112-2FA493092452}"/>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A5B7C5"/>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6" name="Google Shape;4276;p84">
            <a:extLst>
              <a:ext uri="{FF2B5EF4-FFF2-40B4-BE49-F238E27FC236}">
                <a16:creationId xmlns:a16="http://schemas.microsoft.com/office/drawing/2014/main" id="{F5CC499E-AA16-D0E5-6314-8C11EFFA1856}"/>
              </a:ext>
            </a:extLst>
          </p:cNvPr>
          <p:cNvGrpSpPr/>
          <p:nvPr/>
        </p:nvGrpSpPr>
        <p:grpSpPr>
          <a:xfrm>
            <a:off x="4184077" y="3933414"/>
            <a:ext cx="3296634" cy="650660"/>
            <a:chOff x="4411970" y="3131459"/>
            <a:chExt cx="710520" cy="117397"/>
          </a:xfrm>
          <a:scene3d>
            <a:camera prst="orthographicFront">
              <a:rot lat="0" lon="0" rev="0"/>
            </a:camera>
            <a:lightRig rig="soft" dir="t">
              <a:rot lat="0" lon="0" rev="0"/>
            </a:lightRig>
          </a:scene3d>
        </p:grpSpPr>
        <p:sp>
          <p:nvSpPr>
            <p:cNvPr id="17" name="Google Shape;4277;p84">
              <a:extLst>
                <a:ext uri="{FF2B5EF4-FFF2-40B4-BE49-F238E27FC236}">
                  <a16:creationId xmlns:a16="http://schemas.microsoft.com/office/drawing/2014/main" id="{CE8BBC68-1F4E-6691-34FC-429290F16834}"/>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rgbClr val="667E92"/>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endParaRPr lang="fa-IR" sz="2000" b="0" i="0" dirty="0">
                <a:solidFill>
                  <a:srgbClr val="1C1917"/>
                </a:solidFill>
                <a:effectLst/>
                <a:latin typeface="Vazirmatn"/>
                <a:cs typeface="B Nazanin" panose="00000400000000000000" pitchFamily="2" charset="-78"/>
              </a:endParaRPr>
            </a:p>
            <a:p>
              <a:pPr algn="ctr"/>
              <a:endParaRPr lang="fa-IR" sz="2000" dirty="0">
                <a:solidFill>
                  <a:srgbClr val="1C1917"/>
                </a:solidFill>
                <a:latin typeface="Vazirmatn"/>
                <a:cs typeface="B Nazanin" panose="00000400000000000000" pitchFamily="2" charset="-78"/>
              </a:endParaRPr>
            </a:p>
            <a:p>
              <a:pPr algn="ctr"/>
              <a:r>
                <a:rPr lang="fa-IR" sz="2000" b="1" i="0" dirty="0">
                  <a:solidFill>
                    <a:schemeClr val="bg2"/>
                  </a:solidFill>
                  <a:effectLst/>
                  <a:latin typeface="Vazirmatn"/>
                  <a:cs typeface="B Nazanin" panose="00000400000000000000" pitchFamily="2" charset="-78"/>
                </a:rPr>
                <a:t>ریزش دیوار حائل</a:t>
              </a:r>
            </a:p>
            <a:p>
              <a:br>
                <a:rPr lang="fa-IR" sz="2000" dirty="0"/>
              </a:b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8" name="Google Shape;4278;p84">
              <a:extLst>
                <a:ext uri="{FF2B5EF4-FFF2-40B4-BE49-F238E27FC236}">
                  <a16:creationId xmlns:a16="http://schemas.microsoft.com/office/drawing/2014/main" id="{7E6D62DB-0F3A-5472-B21E-F1F29DD70F06}"/>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A5B7C5"/>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9" name="Google Shape;4276;p84">
            <a:extLst>
              <a:ext uri="{FF2B5EF4-FFF2-40B4-BE49-F238E27FC236}">
                <a16:creationId xmlns:a16="http://schemas.microsoft.com/office/drawing/2014/main" id="{09BB532C-43BD-091D-C8EA-BED10C493020}"/>
              </a:ext>
            </a:extLst>
          </p:cNvPr>
          <p:cNvGrpSpPr/>
          <p:nvPr/>
        </p:nvGrpSpPr>
        <p:grpSpPr>
          <a:xfrm>
            <a:off x="2799366" y="4903794"/>
            <a:ext cx="3296634" cy="650660"/>
            <a:chOff x="4411970" y="3131459"/>
            <a:chExt cx="710520" cy="117397"/>
          </a:xfrm>
          <a:scene3d>
            <a:camera prst="orthographicFront">
              <a:rot lat="0" lon="0" rev="0"/>
            </a:camera>
            <a:lightRig rig="soft" dir="t">
              <a:rot lat="0" lon="0" rev="0"/>
            </a:lightRig>
          </a:scene3d>
        </p:grpSpPr>
        <p:sp>
          <p:nvSpPr>
            <p:cNvPr id="20" name="Google Shape;4277;p84">
              <a:extLst>
                <a:ext uri="{FF2B5EF4-FFF2-40B4-BE49-F238E27FC236}">
                  <a16:creationId xmlns:a16="http://schemas.microsoft.com/office/drawing/2014/main" id="{6FD57465-2821-6F82-59B8-9E41E6174D28}"/>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rgbClr val="667E92"/>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endParaRPr lang="fa-IR" sz="2000" b="1" i="0" dirty="0">
                <a:solidFill>
                  <a:schemeClr val="bg2"/>
                </a:solidFill>
                <a:effectLst/>
                <a:latin typeface="Vazirmatn"/>
                <a:cs typeface="B Nazanin" panose="00000400000000000000" pitchFamily="2" charset="-78"/>
              </a:endParaRPr>
            </a:p>
            <a:p>
              <a:pPr algn="ctr"/>
              <a:endParaRPr lang="fa-IR" sz="2000" b="1" dirty="0">
                <a:solidFill>
                  <a:schemeClr val="bg2"/>
                </a:solidFill>
                <a:latin typeface="Vazirmatn"/>
                <a:cs typeface="B Nazanin" panose="00000400000000000000" pitchFamily="2" charset="-78"/>
              </a:endParaRPr>
            </a:p>
            <a:p>
              <a:pPr algn="ctr"/>
              <a:r>
                <a:rPr lang="fa-IR" sz="2000" b="1" i="0" dirty="0">
                  <a:solidFill>
                    <a:schemeClr val="bg2"/>
                  </a:solidFill>
                  <a:effectLst/>
                  <a:latin typeface="Vazirmatn"/>
                  <a:cs typeface="B Nazanin" panose="00000400000000000000" pitchFamily="2" charset="-78"/>
                </a:rPr>
                <a:t>آسیب به ریزشمع</a:t>
              </a:r>
            </a:p>
            <a:p>
              <a:br>
                <a:rPr lang="fa-IR" sz="2000" dirty="0"/>
              </a:b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Google Shape;4278;p84">
              <a:extLst>
                <a:ext uri="{FF2B5EF4-FFF2-40B4-BE49-F238E27FC236}">
                  <a16:creationId xmlns:a16="http://schemas.microsoft.com/office/drawing/2014/main" id="{7AF50F46-B4C8-6968-50A1-70516C474C71}"/>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A5B7C5"/>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2" name="Google Shape;4276;p84">
            <a:extLst>
              <a:ext uri="{FF2B5EF4-FFF2-40B4-BE49-F238E27FC236}">
                <a16:creationId xmlns:a16="http://schemas.microsoft.com/office/drawing/2014/main" id="{C98DCD0C-62E8-875B-B603-DD0C0839326E}"/>
              </a:ext>
            </a:extLst>
          </p:cNvPr>
          <p:cNvGrpSpPr/>
          <p:nvPr/>
        </p:nvGrpSpPr>
        <p:grpSpPr>
          <a:xfrm>
            <a:off x="1151049" y="5766015"/>
            <a:ext cx="3296634" cy="650660"/>
            <a:chOff x="4411970" y="3131459"/>
            <a:chExt cx="710520" cy="117397"/>
          </a:xfrm>
          <a:scene3d>
            <a:camera prst="orthographicFront">
              <a:rot lat="0" lon="0" rev="0"/>
            </a:camera>
            <a:lightRig rig="soft" dir="t">
              <a:rot lat="0" lon="0" rev="0"/>
            </a:lightRig>
          </a:scene3d>
        </p:grpSpPr>
        <p:sp>
          <p:nvSpPr>
            <p:cNvPr id="23" name="Google Shape;4277;p84">
              <a:extLst>
                <a:ext uri="{FF2B5EF4-FFF2-40B4-BE49-F238E27FC236}">
                  <a16:creationId xmlns:a16="http://schemas.microsoft.com/office/drawing/2014/main" id="{1949F1C5-7EB0-4F50-2435-C7F96C567EAC}"/>
                </a:ext>
              </a:extLst>
            </p:cNvPr>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solidFill>
              <a:srgbClr val="667E92"/>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endParaRPr lang="fa-IR" sz="2000" b="1" i="0" dirty="0">
                <a:solidFill>
                  <a:schemeClr val="bg2"/>
                </a:solidFill>
                <a:effectLst/>
                <a:latin typeface="Vazirmatn"/>
                <a:cs typeface="B Nazanin" panose="00000400000000000000" pitchFamily="2" charset="-78"/>
              </a:endParaRPr>
            </a:p>
            <a:p>
              <a:pPr algn="ctr"/>
              <a:endParaRPr lang="fa-IR" sz="2000" b="1" dirty="0">
                <a:solidFill>
                  <a:schemeClr val="bg2"/>
                </a:solidFill>
                <a:latin typeface="Vazirmatn"/>
                <a:cs typeface="B Nazanin" panose="00000400000000000000" pitchFamily="2" charset="-78"/>
              </a:endParaRPr>
            </a:p>
            <a:p>
              <a:pPr algn="ctr"/>
              <a:r>
                <a:rPr lang="fa-IR" sz="2000" b="1" i="0" dirty="0">
                  <a:solidFill>
                    <a:schemeClr val="bg2"/>
                  </a:solidFill>
                  <a:effectLst/>
                  <a:latin typeface="Vazirmatn"/>
                  <a:cs typeface="B Nazanin" panose="00000400000000000000" pitchFamily="2" charset="-78"/>
                </a:rPr>
                <a:t>آسیب به تاسیسات</a:t>
              </a:r>
            </a:p>
            <a:p>
              <a:br>
                <a:rPr lang="fa-IR" sz="2000" dirty="0"/>
              </a:b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Google Shape;4278;p84">
              <a:extLst>
                <a:ext uri="{FF2B5EF4-FFF2-40B4-BE49-F238E27FC236}">
                  <a16:creationId xmlns:a16="http://schemas.microsoft.com/office/drawing/2014/main" id="{6D3B6218-0693-189A-C20C-A3D6E5578374}"/>
                </a:ext>
              </a:extLst>
            </p:cNvPr>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solidFill>
              <a:srgbClr val="A5B7C5"/>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9813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9E5-0BC7-42C6-BC0B-3D488D9792E9}"/>
              </a:ext>
            </a:extLst>
          </p:cNvPr>
          <p:cNvSpPr>
            <a:spLocks noGrp="1"/>
          </p:cNvSpPr>
          <p:nvPr>
            <p:ph type="title"/>
          </p:nvPr>
        </p:nvSpPr>
        <p:spPr>
          <a:xfrm>
            <a:off x="5338604" y="179148"/>
            <a:ext cx="6660563" cy="1325563"/>
          </a:xfrm>
        </p:spPr>
        <p:txBody>
          <a:bodyPr>
            <a:normAutofit/>
          </a:bodyPr>
          <a:lstStyle/>
          <a:p>
            <a:r>
              <a:rPr lang="fa-IR" sz="4000" dirty="0">
                <a:solidFill>
                  <a:srgbClr val="00B050"/>
                </a:solidFill>
                <a:latin typeface="Pinar DS1-ExtraBold" pitchFamily="2" charset="-78"/>
                <a:cs typeface="Pinar DS1-ExtraBold" pitchFamily="2" charset="-78"/>
              </a:rPr>
              <a:t>راهکار های مقابله با روانگرایی</a:t>
            </a:r>
            <a:endParaRPr lang="en-US" sz="4000" dirty="0">
              <a:solidFill>
                <a:srgbClr val="00B050"/>
              </a:solidFill>
              <a:latin typeface="Pinar DS1-ExtraBold" pitchFamily="2" charset="-78"/>
              <a:cs typeface="Pinar DS1-ExtraBold" pitchFamily="2" charset="-78"/>
            </a:endParaRPr>
          </a:p>
        </p:txBody>
      </p:sp>
      <p:sp>
        <p:nvSpPr>
          <p:cNvPr id="6" name="Slide Number Placeholder 5">
            <a:extLst>
              <a:ext uri="{FF2B5EF4-FFF2-40B4-BE49-F238E27FC236}">
                <a16:creationId xmlns:a16="http://schemas.microsoft.com/office/drawing/2014/main" id="{76AA91B1-CE13-4E9D-B254-A069EA1AC13C}"/>
              </a:ext>
            </a:extLst>
          </p:cNvPr>
          <p:cNvSpPr>
            <a:spLocks noGrp="1"/>
          </p:cNvSpPr>
          <p:nvPr>
            <p:ph type="sldNum" sz="quarter" idx="12"/>
          </p:nvPr>
        </p:nvSpPr>
        <p:spPr/>
        <p:txBody>
          <a:bodyPr/>
          <a:lstStyle/>
          <a:p>
            <a:fld id="{73B850FF-6169-4056-8077-06FFA93A5366}" type="slidenum">
              <a:rPr lang="en-US" smtClean="0"/>
              <a:pPr/>
              <a:t>16</a:t>
            </a:fld>
            <a:endParaRPr lang="en-US" dirty="0"/>
          </a:p>
        </p:txBody>
      </p:sp>
      <p:sp>
        <p:nvSpPr>
          <p:cNvPr id="3" name="Rectangle: Rounded Corners 2">
            <a:extLst>
              <a:ext uri="{FF2B5EF4-FFF2-40B4-BE49-F238E27FC236}">
                <a16:creationId xmlns:a16="http://schemas.microsoft.com/office/drawing/2014/main" id="{5BBB3A7C-BADD-9605-132B-8C6659F95CDC}"/>
              </a:ext>
            </a:extLst>
          </p:cNvPr>
          <p:cNvSpPr/>
          <p:nvPr/>
        </p:nvSpPr>
        <p:spPr>
          <a:xfrm>
            <a:off x="9064751" y="1504711"/>
            <a:ext cx="2593910" cy="942392"/>
          </a:xfrm>
          <a:prstGeom prst="roundRect">
            <a:avLst/>
          </a:prstGeom>
          <a:solidFill>
            <a:srgbClr val="FFCC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i="0" dirty="0">
                <a:solidFill>
                  <a:schemeClr val="bg1"/>
                </a:solidFill>
                <a:effectLst/>
                <a:latin typeface="Vazirmatn"/>
                <a:cs typeface="B Nazanin" panose="00000400000000000000" pitchFamily="2" charset="-78"/>
              </a:rPr>
              <a:t>مقید كردن كرنش برشی</a:t>
            </a:r>
          </a:p>
        </p:txBody>
      </p:sp>
      <p:sp>
        <p:nvSpPr>
          <p:cNvPr id="9" name="Rectangle: Diagonal Corners Snipped 8">
            <a:extLst>
              <a:ext uri="{FF2B5EF4-FFF2-40B4-BE49-F238E27FC236}">
                <a16:creationId xmlns:a16="http://schemas.microsoft.com/office/drawing/2014/main" id="{ABD2C052-D1F3-A005-D8CA-B82574B7C578}"/>
              </a:ext>
            </a:extLst>
          </p:cNvPr>
          <p:cNvSpPr/>
          <p:nvPr/>
        </p:nvSpPr>
        <p:spPr>
          <a:xfrm>
            <a:off x="867747" y="2971648"/>
            <a:ext cx="8341567" cy="2920482"/>
          </a:xfrm>
          <a:prstGeom prst="snip2DiagRect">
            <a:avLst/>
          </a:prstGeom>
          <a:solidFill>
            <a:srgbClr val="00B0F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b="1" i="0" dirty="0">
                <a:solidFill>
                  <a:schemeClr val="bg1"/>
                </a:solidFill>
                <a:effectLst/>
                <a:latin typeface="ab"/>
                <a:cs typeface="B Nazanin" panose="00000400000000000000" pitchFamily="2" charset="-78"/>
              </a:rPr>
              <a:t>در روش اجرای تقویت براساس مقید كردن كرنش برشی، با اجرای دیوار زیرزمینی پیوسته زیر سطح زمین، كرنش برشی در حین زلزله مقید می شود.</a:t>
            </a:r>
          </a:p>
          <a:p>
            <a:pPr algn="just" rtl="1"/>
            <a:r>
              <a:rPr lang="fa-IR" b="1" i="0" dirty="0">
                <a:solidFill>
                  <a:schemeClr val="bg1"/>
                </a:solidFill>
                <a:effectLst/>
                <a:latin typeface="ab"/>
                <a:cs typeface="B Nazanin" panose="00000400000000000000" pitchFamily="2" charset="-78"/>
              </a:rPr>
              <a:t>این روش به سادگی، خاك با قابلیت روانگرایی را با دیوار پیوسته ای احاطه می كند و بنابراین در مورد سازه های موجود، برای خاك در عمق، جائی كه تقویت در برابر روانگرایی با دیگر روشها مشكل است، می تواند مورد استفاده قرار گیرد.</a:t>
            </a:r>
            <a:endParaRPr lang="en-US"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3129005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2667-6866-49FD-94D8-EA18D1E2E4FC}"/>
              </a:ext>
            </a:extLst>
          </p:cNvPr>
          <p:cNvSpPr>
            <a:spLocks noGrp="1"/>
          </p:cNvSpPr>
          <p:nvPr>
            <p:ph type="title"/>
          </p:nvPr>
        </p:nvSpPr>
        <p:spPr>
          <a:xfrm>
            <a:off x="4610815" y="278568"/>
            <a:ext cx="7341698" cy="1325563"/>
          </a:xfrm>
        </p:spPr>
        <p:txBody>
          <a:bodyPr>
            <a:normAutofit/>
          </a:bodyPr>
          <a:lstStyle/>
          <a:p>
            <a:r>
              <a:rPr lang="fa-IR" sz="4000" dirty="0">
                <a:solidFill>
                  <a:schemeClr val="tx2">
                    <a:lumMod val="75000"/>
                    <a:lumOff val="25000"/>
                  </a:schemeClr>
                </a:solidFill>
                <a:latin typeface="Pinar DS1-ExtraBold" pitchFamily="2" charset="-78"/>
                <a:cs typeface="Pinar DS1-ExtraBold" pitchFamily="2" charset="-78"/>
              </a:rPr>
              <a:t>آزمایش های تعیین روانگرایی خاک</a:t>
            </a:r>
            <a:endParaRPr lang="en-US" sz="4000" dirty="0">
              <a:solidFill>
                <a:schemeClr val="tx2">
                  <a:lumMod val="75000"/>
                  <a:lumOff val="25000"/>
                </a:schemeClr>
              </a:solidFill>
              <a:latin typeface="Pinar DS1-ExtraBold" pitchFamily="2" charset="-78"/>
              <a:cs typeface="Pinar DS1-ExtraBold" pitchFamily="2" charset="-78"/>
            </a:endParaRPr>
          </a:p>
        </p:txBody>
      </p:sp>
      <p:sp>
        <p:nvSpPr>
          <p:cNvPr id="11" name="Slide Number Placeholder 10">
            <a:extLst>
              <a:ext uri="{FF2B5EF4-FFF2-40B4-BE49-F238E27FC236}">
                <a16:creationId xmlns:a16="http://schemas.microsoft.com/office/drawing/2014/main" id="{1E86CC9B-7D25-4B39-8677-4C84DD12F5ED}"/>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17</a:t>
            </a:fld>
            <a:endParaRPr lang="en-US" dirty="0"/>
          </a:p>
        </p:txBody>
      </p:sp>
      <p:sp>
        <p:nvSpPr>
          <p:cNvPr id="22" name="Rectangle: Rounded Corners 21">
            <a:extLst>
              <a:ext uri="{FF2B5EF4-FFF2-40B4-BE49-F238E27FC236}">
                <a16:creationId xmlns:a16="http://schemas.microsoft.com/office/drawing/2014/main" id="{E0441683-1109-0F27-64FE-C5AF2814797D}"/>
              </a:ext>
            </a:extLst>
          </p:cNvPr>
          <p:cNvSpPr/>
          <p:nvPr/>
        </p:nvSpPr>
        <p:spPr>
          <a:xfrm>
            <a:off x="7268547" y="1529487"/>
            <a:ext cx="4320073" cy="1036432"/>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bg2"/>
                </a:solidFill>
                <a:latin typeface="Pinar" pitchFamily="2" charset="-78"/>
                <a:cs typeface="Pinar" pitchFamily="2" charset="-78"/>
              </a:rPr>
              <a:t>آزمون‌های آزمایشگاهی روانگرایی خاک</a:t>
            </a:r>
            <a:endParaRPr lang="en-US" dirty="0">
              <a:solidFill>
                <a:schemeClr val="bg2"/>
              </a:solidFill>
              <a:latin typeface="Pinar" pitchFamily="2" charset="-78"/>
              <a:cs typeface="Pinar" pitchFamily="2" charset="-78"/>
            </a:endParaRPr>
          </a:p>
        </p:txBody>
      </p:sp>
      <p:grpSp>
        <p:nvGrpSpPr>
          <p:cNvPr id="23" name="Google Shape;4258;p84">
            <a:extLst>
              <a:ext uri="{FF2B5EF4-FFF2-40B4-BE49-F238E27FC236}">
                <a16:creationId xmlns:a16="http://schemas.microsoft.com/office/drawing/2014/main" id="{97C06696-DE5C-1ACD-D674-F22CE0B8D401}"/>
              </a:ext>
            </a:extLst>
          </p:cNvPr>
          <p:cNvGrpSpPr/>
          <p:nvPr/>
        </p:nvGrpSpPr>
        <p:grpSpPr>
          <a:xfrm>
            <a:off x="8238931" y="3035818"/>
            <a:ext cx="3494375" cy="715087"/>
            <a:chOff x="4411970" y="2468674"/>
            <a:chExt cx="747317" cy="167425"/>
          </a:xfrm>
        </p:grpSpPr>
        <p:sp>
          <p:nvSpPr>
            <p:cNvPr id="24" name="Google Shape;4259;p84">
              <a:extLst>
                <a:ext uri="{FF2B5EF4-FFF2-40B4-BE49-F238E27FC236}">
                  <a16:creationId xmlns:a16="http://schemas.microsoft.com/office/drawing/2014/main" id="{2A7D5F21-8EF4-B7CD-F33D-8896BFB7AC0B}"/>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rgbClr val="002060"/>
            </a:solid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260;p84">
              <a:extLst>
                <a:ext uri="{FF2B5EF4-FFF2-40B4-BE49-F238E27FC236}">
                  <a16:creationId xmlns:a16="http://schemas.microsoft.com/office/drawing/2014/main" id="{F7C305F5-0669-0661-5E96-DCD75CEFF23C}"/>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rgbClr val="1ADED9"/>
            </a:solid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r>
                <a:rPr kumimoji="0" lang="fa-IR" sz="1867" b="1" i="0" u="none" strike="noStrike" kern="0" cap="none" spc="0" normalizeH="0" baseline="0" noProof="0" dirty="0">
                  <a:ln>
                    <a:noFill/>
                  </a:ln>
                  <a:solidFill>
                    <a:schemeClr val="bg2"/>
                  </a:solidFill>
                  <a:effectLst/>
                  <a:uLnTx/>
                  <a:uFillTx/>
                  <a:latin typeface="Arial"/>
                  <a:cs typeface="B Nazanin" panose="00000400000000000000" pitchFamily="2" charset="-78"/>
                  <a:sym typeface="Arial"/>
                </a:rPr>
                <a:t>آزمایش سه محوری تناوبی</a:t>
              </a:r>
            </a:p>
          </p:txBody>
        </p:sp>
      </p:grpSp>
      <p:grpSp>
        <p:nvGrpSpPr>
          <p:cNvPr id="26" name="Google Shape;4258;p84">
            <a:extLst>
              <a:ext uri="{FF2B5EF4-FFF2-40B4-BE49-F238E27FC236}">
                <a16:creationId xmlns:a16="http://schemas.microsoft.com/office/drawing/2014/main" id="{23997768-64EB-B982-3462-8649612E17BD}"/>
              </a:ext>
            </a:extLst>
          </p:cNvPr>
          <p:cNvGrpSpPr/>
          <p:nvPr/>
        </p:nvGrpSpPr>
        <p:grpSpPr>
          <a:xfrm>
            <a:off x="8238931" y="4090176"/>
            <a:ext cx="3494375" cy="715087"/>
            <a:chOff x="4411970" y="2468674"/>
            <a:chExt cx="747317" cy="167425"/>
          </a:xfrm>
        </p:grpSpPr>
        <p:sp>
          <p:nvSpPr>
            <p:cNvPr id="27" name="Google Shape;4259;p84">
              <a:extLst>
                <a:ext uri="{FF2B5EF4-FFF2-40B4-BE49-F238E27FC236}">
                  <a16:creationId xmlns:a16="http://schemas.microsoft.com/office/drawing/2014/main" id="{C11B219F-F75B-AE58-D83F-E703E99BC408}"/>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rgbClr val="002060"/>
            </a:solid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260;p84">
              <a:extLst>
                <a:ext uri="{FF2B5EF4-FFF2-40B4-BE49-F238E27FC236}">
                  <a16:creationId xmlns:a16="http://schemas.microsoft.com/office/drawing/2014/main" id="{8C0A03BD-A2B5-DEA1-7301-31E2EA22283C}"/>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rgbClr val="1ADED9"/>
            </a:solid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lang="fa-IR" sz="186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r>
                <a:rPr kumimoji="0" lang="fa-IR" sz="2000" b="1" i="0" u="none" strike="noStrike" kern="0" cap="none" spc="0" normalizeH="0" baseline="0" noProof="0" dirty="0">
                  <a:ln>
                    <a:noFill/>
                  </a:ln>
                  <a:solidFill>
                    <a:schemeClr val="bg2"/>
                  </a:solidFill>
                  <a:effectLst/>
                  <a:uLnTx/>
                  <a:uFillTx/>
                  <a:latin typeface="Arial"/>
                  <a:cs typeface="B Nazanin" panose="00000400000000000000" pitchFamily="2" charset="-78"/>
                  <a:sym typeface="Arial"/>
                </a:rPr>
                <a:t>آزمایش برش ساده تناوبی</a:t>
              </a:r>
            </a:p>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29" name="Google Shape;4258;p84">
            <a:extLst>
              <a:ext uri="{FF2B5EF4-FFF2-40B4-BE49-F238E27FC236}">
                <a16:creationId xmlns:a16="http://schemas.microsoft.com/office/drawing/2014/main" id="{5D12A79E-31E1-F634-C406-D08BF9335CCC}"/>
              </a:ext>
            </a:extLst>
          </p:cNvPr>
          <p:cNvGrpSpPr/>
          <p:nvPr/>
        </p:nvGrpSpPr>
        <p:grpSpPr>
          <a:xfrm>
            <a:off x="2863627" y="3035817"/>
            <a:ext cx="3494375" cy="715087"/>
            <a:chOff x="4411970" y="2468674"/>
            <a:chExt cx="747317" cy="167425"/>
          </a:xfrm>
          <a:solidFill>
            <a:srgbClr val="002060"/>
          </a:solidFill>
        </p:grpSpPr>
        <p:sp>
          <p:nvSpPr>
            <p:cNvPr id="30" name="Google Shape;4259;p84">
              <a:extLst>
                <a:ext uri="{FF2B5EF4-FFF2-40B4-BE49-F238E27FC236}">
                  <a16:creationId xmlns:a16="http://schemas.microsoft.com/office/drawing/2014/main" id="{B04932BC-2219-AB4D-C6DF-E346BA5CA368}"/>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260;p84">
              <a:extLst>
                <a:ext uri="{FF2B5EF4-FFF2-40B4-BE49-F238E27FC236}">
                  <a16:creationId xmlns:a16="http://schemas.microsoft.com/office/drawing/2014/main" id="{C708BE54-23AE-B7AF-7A82-6CDA511DE589}"/>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rgbClr val="1ADED9"/>
            </a:solid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lang="fa-IR" sz="1867" b="1" i="0" u="none" strike="noStrike" kern="0" cap="none" spc="0" normalizeH="0" baseline="0" noProof="0" dirty="0">
                <a:ln>
                  <a:noFill/>
                </a:ln>
                <a:solidFill>
                  <a:schemeClr val="bg2"/>
                </a:solidFill>
                <a:effectLst/>
                <a:uLnTx/>
                <a:uFillTx/>
                <a:latin typeface="Arial"/>
                <a:cs typeface="B Nazanin" panose="00000400000000000000" pitchFamily="2" charset="-78"/>
                <a:sym typeface="Arial"/>
              </a:endParaRPr>
            </a:p>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r>
                <a:rPr lang="fa-IR" sz="1867" b="1" kern="0" dirty="0">
                  <a:solidFill>
                    <a:schemeClr val="bg2"/>
                  </a:solidFill>
                  <a:latin typeface="Arial"/>
                  <a:cs typeface="B Nazanin" panose="00000400000000000000" pitchFamily="2" charset="-78"/>
                  <a:sym typeface="Arial"/>
                </a:rPr>
                <a:t>       </a:t>
              </a:r>
              <a:r>
                <a:rPr kumimoji="0" lang="fa-IR" sz="1867" b="1" i="0" u="none" strike="noStrike" kern="0" cap="none" spc="0" normalizeH="0" baseline="0" noProof="0" dirty="0">
                  <a:ln>
                    <a:noFill/>
                  </a:ln>
                  <a:solidFill>
                    <a:schemeClr val="bg2"/>
                  </a:solidFill>
                  <a:effectLst/>
                  <a:uLnTx/>
                  <a:uFillTx/>
                  <a:latin typeface="Arial"/>
                  <a:cs typeface="B Nazanin" panose="00000400000000000000" pitchFamily="2" charset="-78"/>
                  <a:sym typeface="Arial"/>
                </a:rPr>
                <a:t>آزمایش میز لرزان</a:t>
              </a:r>
            </a:p>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32" name="Google Shape;4258;p84">
            <a:extLst>
              <a:ext uri="{FF2B5EF4-FFF2-40B4-BE49-F238E27FC236}">
                <a16:creationId xmlns:a16="http://schemas.microsoft.com/office/drawing/2014/main" id="{6012D8C6-7CC5-35E4-CAD8-BCB20144DD36}"/>
              </a:ext>
            </a:extLst>
          </p:cNvPr>
          <p:cNvGrpSpPr/>
          <p:nvPr/>
        </p:nvGrpSpPr>
        <p:grpSpPr>
          <a:xfrm>
            <a:off x="8238931" y="5182592"/>
            <a:ext cx="3494375" cy="715087"/>
            <a:chOff x="4411970" y="2468674"/>
            <a:chExt cx="747317" cy="167425"/>
          </a:xfrm>
          <a:solidFill>
            <a:srgbClr val="002060"/>
          </a:solidFill>
        </p:grpSpPr>
        <p:sp>
          <p:nvSpPr>
            <p:cNvPr id="33" name="Google Shape;4259;p84">
              <a:extLst>
                <a:ext uri="{FF2B5EF4-FFF2-40B4-BE49-F238E27FC236}">
                  <a16:creationId xmlns:a16="http://schemas.microsoft.com/office/drawing/2014/main" id="{528AD291-8DE0-DFE3-4855-2BDF04F239D8}"/>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260;p84">
              <a:extLst>
                <a:ext uri="{FF2B5EF4-FFF2-40B4-BE49-F238E27FC236}">
                  <a16:creationId xmlns:a16="http://schemas.microsoft.com/office/drawing/2014/main" id="{0052DA75-B444-F84D-B8D6-1C13E3AA9722}"/>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rgbClr val="1ADED9"/>
            </a:solid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r>
                <a:rPr kumimoji="0" lang="fa-IR" sz="1867" b="1" i="0" u="none" strike="noStrike" kern="0" cap="none" spc="0" normalizeH="0" baseline="0" noProof="0" dirty="0">
                  <a:ln>
                    <a:noFill/>
                  </a:ln>
                  <a:solidFill>
                    <a:schemeClr val="bg2"/>
                  </a:solidFill>
                  <a:effectLst/>
                  <a:uLnTx/>
                  <a:uFillTx/>
                  <a:latin typeface="Arial"/>
                  <a:cs typeface="B Nazanin" panose="00000400000000000000" pitchFamily="2" charset="-78"/>
                  <a:sym typeface="Arial"/>
                </a:rPr>
                <a:t>آزمایش سه محوری</a:t>
              </a:r>
              <a:endParaRPr kumimoji="0" sz="1867" b="1" i="0" u="none" strike="noStrike" kern="0" cap="none" spc="0" normalizeH="0" baseline="0" noProof="0" dirty="0">
                <a:ln>
                  <a:noFill/>
                </a:ln>
                <a:solidFill>
                  <a:schemeClr val="bg2"/>
                </a:solidFill>
                <a:effectLst/>
                <a:uLnTx/>
                <a:uFillTx/>
                <a:latin typeface="Arial"/>
                <a:cs typeface="B Nazanin" panose="00000400000000000000" pitchFamily="2" charset="-78"/>
                <a:sym typeface="Arial"/>
              </a:endParaRPr>
            </a:p>
          </p:txBody>
        </p:sp>
      </p:grpSp>
      <p:grpSp>
        <p:nvGrpSpPr>
          <p:cNvPr id="35" name="Google Shape;4258;p84">
            <a:extLst>
              <a:ext uri="{FF2B5EF4-FFF2-40B4-BE49-F238E27FC236}">
                <a16:creationId xmlns:a16="http://schemas.microsoft.com/office/drawing/2014/main" id="{022099F4-4A32-EB78-0413-85CC28A64FC6}"/>
              </a:ext>
            </a:extLst>
          </p:cNvPr>
          <p:cNvGrpSpPr/>
          <p:nvPr/>
        </p:nvGrpSpPr>
        <p:grpSpPr>
          <a:xfrm>
            <a:off x="2761861" y="4090176"/>
            <a:ext cx="3596141" cy="715087"/>
            <a:chOff x="4411970" y="2468674"/>
            <a:chExt cx="747317" cy="167425"/>
          </a:xfrm>
        </p:grpSpPr>
        <p:sp>
          <p:nvSpPr>
            <p:cNvPr id="36" name="Google Shape;4259;p84">
              <a:extLst>
                <a:ext uri="{FF2B5EF4-FFF2-40B4-BE49-F238E27FC236}">
                  <a16:creationId xmlns:a16="http://schemas.microsoft.com/office/drawing/2014/main" id="{4FF544B9-0264-ED6E-F512-A96914843ADE}"/>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rgbClr val="002060"/>
            </a:solid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260;p84">
              <a:extLst>
                <a:ext uri="{FF2B5EF4-FFF2-40B4-BE49-F238E27FC236}">
                  <a16:creationId xmlns:a16="http://schemas.microsoft.com/office/drawing/2014/main" id="{EA8E1DDE-6357-A823-3F74-73950E359FC3}"/>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rgbClr val="1ADED9"/>
            </a:solidFill>
            <a:ln>
              <a:noFill/>
            </a:ln>
          </p:spPr>
          <p:txBody>
            <a:bodyPr spcFirstLastPara="1" wrap="square" lIns="121900" tIns="121900" rIns="121900" bIns="121900" anchor="ctr" anchorCtr="0">
              <a:noAutofit/>
            </a:bodyPr>
            <a:lstStyle/>
            <a:p>
              <a:pPr algn="just"/>
              <a:endParaRPr lang="fa-IR" b="1" i="0" dirty="0">
                <a:solidFill>
                  <a:schemeClr val="bg2"/>
                </a:solidFill>
                <a:effectLst/>
                <a:latin typeface="Vazirmatn"/>
                <a:cs typeface="B Nazanin" panose="00000400000000000000" pitchFamily="2" charset="-78"/>
              </a:endParaRPr>
            </a:p>
            <a:p>
              <a:pPr algn="just"/>
              <a:endParaRPr lang="fa-IR" b="1" dirty="0">
                <a:solidFill>
                  <a:schemeClr val="bg2"/>
                </a:solidFill>
                <a:latin typeface="Vazirmatn"/>
                <a:cs typeface="B Nazanin" panose="00000400000000000000" pitchFamily="2" charset="-78"/>
              </a:endParaRPr>
            </a:p>
            <a:p>
              <a:pPr algn="r"/>
              <a:r>
                <a:rPr lang="fa-IR" sz="1600" b="1" i="0" dirty="0">
                  <a:solidFill>
                    <a:schemeClr val="bg2"/>
                  </a:solidFill>
                  <a:effectLst/>
                  <a:latin typeface="Vazirmatn"/>
                  <a:cs typeface="B Nazanin" panose="00000400000000000000" pitchFamily="2" charset="-78"/>
                </a:rPr>
                <a:t>آزمایش استوانه توخالی پیچشی</a:t>
              </a:r>
            </a:p>
            <a:p>
              <a:br>
                <a:rPr lang="fa-IR" sz="2000" dirty="0"/>
              </a:b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38" name="Google Shape;4258;p84">
            <a:extLst>
              <a:ext uri="{FF2B5EF4-FFF2-40B4-BE49-F238E27FC236}">
                <a16:creationId xmlns:a16="http://schemas.microsoft.com/office/drawing/2014/main" id="{C30C48E1-80F4-E493-610B-5D5CEA19F8F3}"/>
              </a:ext>
            </a:extLst>
          </p:cNvPr>
          <p:cNvGrpSpPr/>
          <p:nvPr/>
        </p:nvGrpSpPr>
        <p:grpSpPr>
          <a:xfrm>
            <a:off x="2761861" y="5182590"/>
            <a:ext cx="3596141" cy="715087"/>
            <a:chOff x="4411970" y="2468674"/>
            <a:chExt cx="747317" cy="167425"/>
          </a:xfrm>
        </p:grpSpPr>
        <p:sp>
          <p:nvSpPr>
            <p:cNvPr id="39" name="Google Shape;4259;p84">
              <a:extLst>
                <a:ext uri="{FF2B5EF4-FFF2-40B4-BE49-F238E27FC236}">
                  <a16:creationId xmlns:a16="http://schemas.microsoft.com/office/drawing/2014/main" id="{541348F1-4C17-8703-0BB2-B14F147C7E2C}"/>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rgbClr val="002060"/>
            </a:solid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0" name="Google Shape;4260;p84">
              <a:extLst>
                <a:ext uri="{FF2B5EF4-FFF2-40B4-BE49-F238E27FC236}">
                  <a16:creationId xmlns:a16="http://schemas.microsoft.com/office/drawing/2014/main" id="{E458EB13-35E5-D130-FD17-8477FA58E2BF}"/>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solidFill>
              <a:srgbClr val="1ADED9"/>
            </a:solid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r>
                <a:rPr kumimoji="0" lang="fa-IR" sz="1867" b="1" i="0" u="none" strike="noStrike" kern="0" cap="none" spc="0" normalizeH="0" baseline="0" noProof="0" dirty="0">
                  <a:ln>
                    <a:noFill/>
                  </a:ln>
                  <a:solidFill>
                    <a:schemeClr val="bg2"/>
                  </a:solidFill>
                  <a:effectLst/>
                  <a:uLnTx/>
                  <a:uFillTx/>
                  <a:latin typeface="Arial"/>
                  <a:cs typeface="B Nazanin" panose="00000400000000000000" pitchFamily="2" charset="-78"/>
                  <a:sym typeface="Arial"/>
                </a:rPr>
                <a:t>آزمایش ستون تشدید</a:t>
              </a:r>
            </a:p>
          </p:txBody>
        </p:sp>
      </p:grpSp>
    </p:spTree>
    <p:extLst>
      <p:ext uri="{BB962C8B-B14F-4D97-AF65-F5344CB8AC3E}">
        <p14:creationId xmlns:p14="http://schemas.microsoft.com/office/powerpoint/2010/main" val="3184922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CB87F6-DDB9-4203-B293-91A0DBC60A45}"/>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18</a:t>
            </a:fld>
            <a:endParaRPr lang="en-US" dirty="0"/>
          </a:p>
        </p:txBody>
      </p:sp>
      <p:sp>
        <p:nvSpPr>
          <p:cNvPr id="8" name="Title 7">
            <a:extLst>
              <a:ext uri="{FF2B5EF4-FFF2-40B4-BE49-F238E27FC236}">
                <a16:creationId xmlns:a16="http://schemas.microsoft.com/office/drawing/2014/main" id="{5A341FB6-0A22-80D9-81DD-AEAA03F05642}"/>
              </a:ext>
            </a:extLst>
          </p:cNvPr>
          <p:cNvSpPr>
            <a:spLocks noGrp="1"/>
          </p:cNvSpPr>
          <p:nvPr>
            <p:ph type="title"/>
          </p:nvPr>
        </p:nvSpPr>
        <p:spPr>
          <a:xfrm>
            <a:off x="8780107" y="-129322"/>
            <a:ext cx="3284376" cy="2130552"/>
          </a:xfrm>
        </p:spPr>
        <p:txBody>
          <a:bodyPr/>
          <a:lstStyle/>
          <a:p>
            <a:r>
              <a:rPr lang="fa-IR" dirty="0">
                <a:latin typeface="Pinar DS1-ExtraBold" pitchFamily="2" charset="-78"/>
                <a:cs typeface="Pinar DS1-ExtraBold" pitchFamily="2" charset="-78"/>
              </a:rPr>
              <a:t>نتیجه گیری:</a:t>
            </a:r>
            <a:endParaRPr lang="en-US" dirty="0">
              <a:latin typeface="Pinar DS1-ExtraBold" pitchFamily="2" charset="-78"/>
              <a:cs typeface="Pinar DS1-ExtraBold" pitchFamily="2" charset="-78"/>
            </a:endParaRPr>
          </a:p>
        </p:txBody>
      </p:sp>
      <p:sp>
        <p:nvSpPr>
          <p:cNvPr id="21" name="TextBox 20">
            <a:extLst>
              <a:ext uri="{FF2B5EF4-FFF2-40B4-BE49-F238E27FC236}">
                <a16:creationId xmlns:a16="http://schemas.microsoft.com/office/drawing/2014/main" id="{B9D5C4C0-3609-1575-BB1A-723DCB2BCD3F}"/>
              </a:ext>
            </a:extLst>
          </p:cNvPr>
          <p:cNvSpPr txBox="1"/>
          <p:nvPr/>
        </p:nvSpPr>
        <p:spPr>
          <a:xfrm>
            <a:off x="382554" y="1792839"/>
            <a:ext cx="11160294" cy="3888950"/>
          </a:xfrm>
          <a:prstGeom prst="rect">
            <a:avLst/>
          </a:prstGeom>
          <a:noFill/>
        </p:spPr>
        <p:txBody>
          <a:bodyPr wrap="square" rtlCol="0">
            <a:spAutoFit/>
          </a:bodyPr>
          <a:lstStyle/>
          <a:p>
            <a:pPr marL="285750" indent="-285750" algn="r" rtl="1">
              <a:lnSpc>
                <a:spcPct val="200000"/>
              </a:lnSpc>
              <a:buFont typeface="Wingdings" panose="05000000000000000000" pitchFamily="2" charset="2"/>
              <a:buChar char="q"/>
            </a:pPr>
            <a:r>
              <a:rPr lang="fa-IR" sz="1800" b="1" i="0" dirty="0">
                <a:solidFill>
                  <a:srgbClr val="000000"/>
                </a:solidFill>
                <a:effectLst/>
                <a:latin typeface="B Nazanin" panose="00000400000000000000" pitchFamily="2" charset="-78"/>
                <a:cs typeface="B Nazanin" panose="00000400000000000000" pitchFamily="2" charset="-78"/>
              </a:rPr>
              <a:t>از احداث ساختمان ها در مناطقی که مستعد روانگرایی می باشند حتی المقدور خودداری گردد مناطقی از قبیل زمین هایی که شیب زمینی نسبتا تندی دارند، مناطق زیر پوسته ای که با رسوبات تازه از لحاظ زمین شناسی اشباع شده اند، محل هایی که تجربه روانگرایی خاک را در جریان زلزله های قبلی دارند و یا مواردی که اطلاعات ژئوتکنیکی کافی نشان می دهد خاک قابلیت روان شدن را دارد.</a:t>
            </a:r>
          </a:p>
          <a:p>
            <a:pPr algn="r" rtl="1">
              <a:lnSpc>
                <a:spcPct val="200000"/>
              </a:lnSpc>
            </a:pPr>
            <a:endParaRPr lang="fa-IR" sz="1800" b="1" i="0" dirty="0">
              <a:solidFill>
                <a:srgbClr val="000000"/>
              </a:solidFill>
              <a:effectLst/>
              <a:latin typeface="B Nazanin" panose="00000400000000000000" pitchFamily="2" charset="-78"/>
              <a:cs typeface="B Nazanin" panose="00000400000000000000" pitchFamily="2" charset="-78"/>
            </a:endParaRPr>
          </a:p>
          <a:p>
            <a:pPr marL="285750" indent="-285750" algn="r" rtl="1">
              <a:lnSpc>
                <a:spcPct val="200000"/>
              </a:lnSpc>
              <a:buFont typeface="Wingdings" panose="05000000000000000000" pitchFamily="2" charset="2"/>
              <a:buChar char="q"/>
            </a:pPr>
            <a:r>
              <a:rPr lang="fa-IR" sz="1800" b="1" i="0" dirty="0">
                <a:solidFill>
                  <a:srgbClr val="000000"/>
                </a:solidFill>
                <a:effectLst/>
                <a:latin typeface="B Nazanin" panose="00000400000000000000" pitchFamily="2" charset="-78"/>
                <a:cs typeface="B Nazanin" panose="00000400000000000000" pitchFamily="2" charset="-78"/>
              </a:rPr>
              <a:t>در صورتیکه احداث سازه در مناطق مستعد روانگرایی به هر دلیل اجتناب ناپذیر است، می بایست خاک منطقه تعویض و یا به وسیله یکی از روشهای اصلاح بستر از قبیل تراکم دینامیکی خاک، نصب ستونهای سنگی و یا ستونهای بتنی آن منطقه را تقویت کنیم</a:t>
            </a:r>
            <a:r>
              <a:rPr lang="fa-IR" b="1" dirty="0">
                <a:cs typeface="B Nazanin" panose="00000400000000000000" pitchFamily="2" charset="-78"/>
              </a:rPr>
              <a:t> </a:t>
            </a:r>
            <a:br>
              <a:rPr lang="fa-IR" b="1" dirty="0">
                <a:cs typeface="B Nazanin" panose="00000400000000000000" pitchFamily="2" charset="-78"/>
              </a:rPr>
            </a:br>
            <a:endParaRPr lang="en-US" b="1" dirty="0">
              <a:cs typeface="B Nazanin" panose="00000400000000000000" pitchFamily="2" charset="-78"/>
            </a:endParaRPr>
          </a:p>
        </p:txBody>
      </p:sp>
    </p:spTree>
    <p:extLst>
      <p:ext uri="{BB962C8B-B14F-4D97-AF65-F5344CB8AC3E}">
        <p14:creationId xmlns:p14="http://schemas.microsoft.com/office/powerpoint/2010/main" val="1349847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CB87F6-DDB9-4203-B293-91A0DBC60A45}"/>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19</a:t>
            </a:fld>
            <a:endParaRPr lang="en-US" dirty="0"/>
          </a:p>
        </p:txBody>
      </p:sp>
      <p:sp>
        <p:nvSpPr>
          <p:cNvPr id="8" name="Title 7">
            <a:extLst>
              <a:ext uri="{FF2B5EF4-FFF2-40B4-BE49-F238E27FC236}">
                <a16:creationId xmlns:a16="http://schemas.microsoft.com/office/drawing/2014/main" id="{5A341FB6-0A22-80D9-81DD-AEAA03F05642}"/>
              </a:ext>
            </a:extLst>
          </p:cNvPr>
          <p:cNvSpPr>
            <a:spLocks noGrp="1"/>
          </p:cNvSpPr>
          <p:nvPr>
            <p:ph type="title"/>
          </p:nvPr>
        </p:nvSpPr>
        <p:spPr>
          <a:xfrm>
            <a:off x="8780107" y="-129322"/>
            <a:ext cx="3284376" cy="2130552"/>
          </a:xfrm>
        </p:spPr>
        <p:txBody>
          <a:bodyPr/>
          <a:lstStyle/>
          <a:p>
            <a:r>
              <a:rPr lang="fa-IR" dirty="0">
                <a:latin typeface="Pinar DS1-ExtraBold" pitchFamily="2" charset="-78"/>
                <a:cs typeface="Pinar DS1-ExtraBold" pitchFamily="2" charset="-78"/>
              </a:rPr>
              <a:t>نتیجه گیری:</a:t>
            </a:r>
            <a:endParaRPr lang="en-US" dirty="0">
              <a:latin typeface="Pinar DS1-ExtraBold" pitchFamily="2" charset="-78"/>
              <a:cs typeface="Pinar DS1-ExtraBold" pitchFamily="2" charset="-78"/>
            </a:endParaRPr>
          </a:p>
        </p:txBody>
      </p:sp>
      <p:sp>
        <p:nvSpPr>
          <p:cNvPr id="21" name="TextBox 20">
            <a:extLst>
              <a:ext uri="{FF2B5EF4-FFF2-40B4-BE49-F238E27FC236}">
                <a16:creationId xmlns:a16="http://schemas.microsoft.com/office/drawing/2014/main" id="{B9D5C4C0-3609-1575-BB1A-723DCB2BCD3F}"/>
              </a:ext>
            </a:extLst>
          </p:cNvPr>
          <p:cNvSpPr txBox="1"/>
          <p:nvPr/>
        </p:nvSpPr>
        <p:spPr>
          <a:xfrm>
            <a:off x="382554" y="1792839"/>
            <a:ext cx="11160294" cy="4996945"/>
          </a:xfrm>
          <a:prstGeom prst="rect">
            <a:avLst/>
          </a:prstGeom>
          <a:noFill/>
        </p:spPr>
        <p:txBody>
          <a:bodyPr wrap="square" rtlCol="0">
            <a:spAutoFit/>
          </a:bodyPr>
          <a:lstStyle/>
          <a:p>
            <a:pPr marL="285750" indent="-285750" algn="r" rtl="1">
              <a:lnSpc>
                <a:spcPct val="200000"/>
              </a:lnSpc>
              <a:buFont typeface="Wingdings" panose="05000000000000000000" pitchFamily="2" charset="2"/>
              <a:buChar char="q"/>
            </a:pPr>
            <a:r>
              <a:rPr lang="fa-IR" sz="1800" b="1" i="0" dirty="0">
                <a:solidFill>
                  <a:srgbClr val="000000"/>
                </a:solidFill>
                <a:effectLst/>
                <a:latin typeface="B Nazanin" panose="00000400000000000000" pitchFamily="2" charset="-78"/>
                <a:cs typeface="B Nazanin" panose="00000400000000000000" pitchFamily="2" charset="-78"/>
              </a:rPr>
              <a:t>در مورد بعدی می توان سازه ها را طوری احداث کرد تا مقاومت لازم جهت روانگرایی را دارا باشند به عنوان مثال می توان زهکش کافی را در فونداسیون فراهم کرد به گونه ای که فشار آب در خاک به راحتی نتواند تحت بار دینامیکی ایجاد شود.</a:t>
            </a:r>
          </a:p>
          <a:p>
            <a:pPr marL="285750" indent="-285750" algn="r" rtl="1">
              <a:lnSpc>
                <a:spcPct val="200000"/>
              </a:lnSpc>
              <a:buFont typeface="Wingdings" panose="05000000000000000000" pitchFamily="2" charset="2"/>
              <a:buChar char="q"/>
            </a:pPr>
            <a:r>
              <a:rPr lang="fa-IR" sz="1800" b="1" i="0" dirty="0">
                <a:solidFill>
                  <a:srgbClr val="000000"/>
                </a:solidFill>
                <a:effectLst/>
                <a:latin typeface="B Nazanin" panose="00000400000000000000" pitchFamily="2" charset="-78"/>
                <a:cs typeface="B Nazanin" panose="00000400000000000000" pitchFamily="2" charset="-78"/>
              </a:rPr>
              <a:t>براساس مشاهدات بدست آمده از زلزله های اخیر در نقاط مختلف می توان گفت علاوه بر ماسه های تمیز، مصالح مخلوط مانند ماسه های لای دار و یا شن دار نیز خاصیت روانگرایی دارند، در این راستا برای بررسی تاثیر حضور مصالحریزدانه چسبنده بر پتانسیل روانگرایی خاک ذکر این نکته ضروری است در شرایطی که نشانه خمیری مصالح کمتر از ده باشد درصد ریزدانه چسبنده می تواند در حین زلزله تعیین کننده باشد لذا در حالت کلی با افزودن مقدار کم ریزدانه به ماسه مقاومت در برابر پدیده روانگرایی کم می شود و با افزایش نشانه خمیری مصالح به دلیل ایجاد چسبندگی بین دانه های ماسه و جلوگیری از فشار آب منفذی در زمان لرزش، از نقش درصد ریزدانه در تعیین مقاومت در برابر روانگرایی کاسته می شود.</a:t>
            </a:r>
            <a:br>
              <a:rPr lang="fa-IR" b="1" dirty="0">
                <a:cs typeface="B Nazanin" panose="00000400000000000000" pitchFamily="2" charset="-78"/>
              </a:rPr>
            </a:br>
            <a:endParaRPr lang="en-US" b="1" dirty="0">
              <a:cs typeface="B Nazanin" panose="00000400000000000000" pitchFamily="2" charset="-78"/>
            </a:endParaRPr>
          </a:p>
        </p:txBody>
      </p:sp>
    </p:spTree>
    <p:extLst>
      <p:ext uri="{BB962C8B-B14F-4D97-AF65-F5344CB8AC3E}">
        <p14:creationId xmlns:p14="http://schemas.microsoft.com/office/powerpoint/2010/main" val="253385372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DE03-5881-4143-92C0-900FD2200E97}"/>
              </a:ext>
            </a:extLst>
          </p:cNvPr>
          <p:cNvSpPr>
            <a:spLocks noGrp="1"/>
          </p:cNvSpPr>
          <p:nvPr>
            <p:ph type="ctrTitle"/>
          </p:nvPr>
        </p:nvSpPr>
        <p:spPr>
          <a:xfrm>
            <a:off x="5728997" y="1166324"/>
            <a:ext cx="5749771" cy="892109"/>
          </a:xfrm>
          <a:solidFill>
            <a:schemeClr val="accent4">
              <a:lumMod val="20000"/>
              <a:lumOff val="80000"/>
            </a:schemeClr>
          </a:solidFill>
        </p:spPr>
        <p:txBody>
          <a:bodyPr>
            <a:normAutofit fontScale="90000"/>
          </a:bodyPr>
          <a:lstStyle/>
          <a:p>
            <a:r>
              <a:rPr kumimoji="0" lang="fa-IR" altLang="en-US" sz="4000" b="1" i="0" u="none" strike="noStrike" kern="1200" cap="none" spc="0" normalizeH="0" baseline="0" noProof="0" dirty="0">
                <a:ln>
                  <a:noFill/>
                </a:ln>
                <a:effectLst/>
                <a:uLnTx/>
                <a:uFillTx/>
                <a:latin typeface="Arial"/>
                <a:ea typeface="+mj-ea"/>
                <a:cs typeface="Pinar" pitchFamily="2" charset="-78"/>
              </a:rPr>
              <a:t> بررسی رونگرایی و مقابله با آن</a:t>
            </a:r>
            <a:endParaRPr lang="en-US" dirty="0"/>
          </a:p>
        </p:txBody>
      </p:sp>
      <p:pic>
        <p:nvPicPr>
          <p:cNvPr id="7" name="Picture Placeholder 6">
            <a:extLst>
              <a:ext uri="{FF2B5EF4-FFF2-40B4-BE49-F238E27FC236}">
                <a16:creationId xmlns:a16="http://schemas.microsoft.com/office/drawing/2014/main" id="{CD41003D-FD11-E9B8-A689-60F16092B6D3}"/>
              </a:ext>
            </a:extLst>
          </p:cNvPr>
          <p:cNvPicPr>
            <a:picLocks noGrp="1" noChangeAspect="1"/>
          </p:cNvPicPr>
          <p:nvPr>
            <p:ph type="pic" sz="quarter" idx="13"/>
          </p:nvPr>
        </p:nvPicPr>
        <p:blipFill>
          <a:blip r:embed="rId2"/>
          <a:srcRect l="17003" r="17003"/>
          <a:stretch>
            <a:fillRect/>
          </a:stretch>
        </p:blipFill>
        <p:spPr>
          <a:prstGeom prst="rect">
            <a:avLst/>
          </a:prstGeom>
        </p:spPr>
      </p:pic>
      <p:sp>
        <p:nvSpPr>
          <p:cNvPr id="3" name="TextBox 2">
            <a:extLst>
              <a:ext uri="{FF2B5EF4-FFF2-40B4-BE49-F238E27FC236}">
                <a16:creationId xmlns:a16="http://schemas.microsoft.com/office/drawing/2014/main" id="{E9878176-9859-86EE-B5B2-829A68D095EA}"/>
              </a:ext>
            </a:extLst>
          </p:cNvPr>
          <p:cNvSpPr txBox="1"/>
          <p:nvPr/>
        </p:nvSpPr>
        <p:spPr>
          <a:xfrm>
            <a:off x="7459061" y="2731469"/>
            <a:ext cx="2722220" cy="1395062"/>
          </a:xfrm>
          <a:prstGeom prst="rect">
            <a:avLst/>
          </a:prstGeom>
          <a:noFill/>
        </p:spPr>
        <p:txBody>
          <a:bodyPr wrap="none" rtlCol="0">
            <a:spAutoFit/>
          </a:bodyPr>
          <a:lstStyle/>
          <a:p>
            <a:r>
              <a:rPr lang="fa-IR" dirty="0"/>
              <a:t>نام و نام خانوادگی:.................</a:t>
            </a:r>
          </a:p>
          <a:p>
            <a:pPr>
              <a:lnSpc>
                <a:spcPct val="200000"/>
              </a:lnSpc>
            </a:pPr>
            <a:r>
              <a:rPr lang="fa-IR" dirty="0"/>
              <a:t>شماره دانشجویی:...................</a:t>
            </a:r>
          </a:p>
          <a:p>
            <a:pPr>
              <a:lnSpc>
                <a:spcPct val="200000"/>
              </a:lnSpc>
            </a:pPr>
            <a:r>
              <a:rPr lang="fa-IR" dirty="0"/>
              <a:t>استاد:.................................</a:t>
            </a:r>
            <a:endParaRPr lang="en-US" dirty="0"/>
          </a:p>
        </p:txBody>
      </p:sp>
    </p:spTree>
    <p:extLst>
      <p:ext uri="{BB962C8B-B14F-4D97-AF65-F5344CB8AC3E}">
        <p14:creationId xmlns:p14="http://schemas.microsoft.com/office/powerpoint/2010/main" val="73229329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CB87F6-DDB9-4203-B293-91A0DBC60A45}"/>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20</a:t>
            </a:fld>
            <a:endParaRPr lang="en-US" dirty="0"/>
          </a:p>
        </p:txBody>
      </p:sp>
      <p:sp>
        <p:nvSpPr>
          <p:cNvPr id="8" name="Title 7">
            <a:extLst>
              <a:ext uri="{FF2B5EF4-FFF2-40B4-BE49-F238E27FC236}">
                <a16:creationId xmlns:a16="http://schemas.microsoft.com/office/drawing/2014/main" id="{5A341FB6-0A22-80D9-81DD-AEAA03F05642}"/>
              </a:ext>
            </a:extLst>
          </p:cNvPr>
          <p:cNvSpPr>
            <a:spLocks noGrp="1"/>
          </p:cNvSpPr>
          <p:nvPr>
            <p:ph type="title"/>
          </p:nvPr>
        </p:nvSpPr>
        <p:spPr>
          <a:xfrm>
            <a:off x="10484499" y="-241289"/>
            <a:ext cx="1707501" cy="2130552"/>
          </a:xfrm>
        </p:spPr>
        <p:txBody>
          <a:bodyPr/>
          <a:lstStyle/>
          <a:p>
            <a:r>
              <a:rPr lang="fa-IR" dirty="0">
                <a:latin typeface="Pinar DS1-ExtraBold" pitchFamily="2" charset="-78"/>
                <a:cs typeface="Pinar DS1-ExtraBold" pitchFamily="2" charset="-78"/>
              </a:rPr>
              <a:t>منابع:</a:t>
            </a:r>
            <a:endParaRPr lang="en-US" dirty="0">
              <a:latin typeface="Pinar DS1-ExtraBold" pitchFamily="2" charset="-78"/>
              <a:cs typeface="Pinar DS1-ExtraBold" pitchFamily="2" charset="-78"/>
            </a:endParaRPr>
          </a:p>
        </p:txBody>
      </p:sp>
      <p:sp>
        <p:nvSpPr>
          <p:cNvPr id="2" name="TextBox 1">
            <a:extLst>
              <a:ext uri="{FF2B5EF4-FFF2-40B4-BE49-F238E27FC236}">
                <a16:creationId xmlns:a16="http://schemas.microsoft.com/office/drawing/2014/main" id="{EA18A89D-2FAB-8069-0B84-AA82A9C4CA4F}"/>
              </a:ext>
            </a:extLst>
          </p:cNvPr>
          <p:cNvSpPr txBox="1"/>
          <p:nvPr/>
        </p:nvSpPr>
        <p:spPr>
          <a:xfrm>
            <a:off x="2174422" y="1524410"/>
            <a:ext cx="9940542" cy="369332"/>
          </a:xfrm>
          <a:prstGeom prst="rect">
            <a:avLst/>
          </a:prstGeom>
          <a:noFill/>
        </p:spPr>
        <p:txBody>
          <a:bodyPr wrap="none" rtlCol="0">
            <a:spAutoFit/>
          </a:bodyPr>
          <a:lstStyle/>
          <a:p>
            <a:r>
              <a:rPr lang="fa-IR" b="1" dirty="0">
                <a:cs typeface="B Nazanin" panose="00000400000000000000" pitchFamily="2" charset="-78"/>
              </a:rPr>
              <a:t>1. میرمحمد حسینی سید مجدالدین، مهندسی ژئوتکنیک لرزه ای، پژوهشگاه بین المللی زلزله شناسی و مهندسی زلزله، 1378</a:t>
            </a:r>
            <a:endParaRPr lang="en-US" b="1" dirty="0">
              <a:cs typeface="B Nazanin" panose="00000400000000000000" pitchFamily="2" charset="-78"/>
            </a:endParaRPr>
          </a:p>
        </p:txBody>
      </p:sp>
      <p:sp>
        <p:nvSpPr>
          <p:cNvPr id="3" name="TextBox 2">
            <a:extLst>
              <a:ext uri="{FF2B5EF4-FFF2-40B4-BE49-F238E27FC236}">
                <a16:creationId xmlns:a16="http://schemas.microsoft.com/office/drawing/2014/main" id="{7D672E36-6C3E-CC74-0174-2D9B76D891DA}"/>
              </a:ext>
            </a:extLst>
          </p:cNvPr>
          <p:cNvSpPr txBox="1"/>
          <p:nvPr/>
        </p:nvSpPr>
        <p:spPr>
          <a:xfrm>
            <a:off x="4157336" y="2174034"/>
            <a:ext cx="7957628" cy="369332"/>
          </a:xfrm>
          <a:prstGeom prst="rect">
            <a:avLst/>
          </a:prstGeom>
          <a:noFill/>
        </p:spPr>
        <p:txBody>
          <a:bodyPr wrap="none" rtlCol="0">
            <a:spAutoFit/>
          </a:bodyPr>
          <a:lstStyle/>
          <a:p>
            <a:r>
              <a:rPr lang="fa-IR" b="1" dirty="0">
                <a:cs typeface="B Nazanin" panose="00000400000000000000" pitchFamily="2" charset="-78"/>
              </a:rPr>
              <a:t>2. گودرزی، امیر رضا، تحقیقات صحرایی و بهسازی خاک ها، دانشگاه آزاد اسلامی واحد همدان، 1391</a:t>
            </a:r>
            <a:endParaRPr lang="en-US" b="1" dirty="0">
              <a:cs typeface="B Nazanin" panose="00000400000000000000" pitchFamily="2" charset="-78"/>
            </a:endParaRPr>
          </a:p>
        </p:txBody>
      </p:sp>
      <p:sp>
        <p:nvSpPr>
          <p:cNvPr id="4" name="TextBox 3">
            <a:extLst>
              <a:ext uri="{FF2B5EF4-FFF2-40B4-BE49-F238E27FC236}">
                <a16:creationId xmlns:a16="http://schemas.microsoft.com/office/drawing/2014/main" id="{1FC8AADD-2030-3F7B-8846-C1E4C0FAF0D6}"/>
              </a:ext>
            </a:extLst>
          </p:cNvPr>
          <p:cNvSpPr txBox="1"/>
          <p:nvPr/>
        </p:nvSpPr>
        <p:spPr>
          <a:xfrm>
            <a:off x="321073" y="3095025"/>
            <a:ext cx="8411277"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4. Hamid Sana, Sankar Kumar Nath, liquefaction potential analysis of the kashmir valley</a:t>
            </a:r>
          </a:p>
          <a:p>
            <a:r>
              <a:rPr lang="en-US" dirty="0">
                <a:latin typeface="Times New Roman" panose="02020603050405020304" pitchFamily="18" charset="0"/>
                <a:cs typeface="Times New Roman" panose="02020603050405020304" pitchFamily="18" charset="0"/>
              </a:rPr>
              <a:t>alluvium, NW Himalaya, Soil Dynamic and Earthquack Engineering, Elsevier, 2016,</a:t>
            </a:r>
          </a:p>
          <a:p>
            <a:r>
              <a:rPr lang="en-US" dirty="0">
                <a:latin typeface="Times New Roman" panose="02020603050405020304" pitchFamily="18" charset="0"/>
                <a:cs typeface="Times New Roman" panose="02020603050405020304" pitchFamily="18" charset="0"/>
              </a:rPr>
              <a:t>page: 11-12</a:t>
            </a:r>
          </a:p>
        </p:txBody>
      </p:sp>
      <p:sp>
        <p:nvSpPr>
          <p:cNvPr id="5" name="TextBox 4">
            <a:extLst>
              <a:ext uri="{FF2B5EF4-FFF2-40B4-BE49-F238E27FC236}">
                <a16:creationId xmlns:a16="http://schemas.microsoft.com/office/drawing/2014/main" id="{7201ACC3-EE44-C68F-0393-BBEDCD868BA4}"/>
              </a:ext>
            </a:extLst>
          </p:cNvPr>
          <p:cNvSpPr txBox="1"/>
          <p:nvPr/>
        </p:nvSpPr>
        <p:spPr>
          <a:xfrm>
            <a:off x="11010122" y="2722400"/>
            <a:ext cx="1013419" cy="369332"/>
          </a:xfrm>
          <a:prstGeom prst="rect">
            <a:avLst/>
          </a:prstGeom>
          <a:noFill/>
        </p:spPr>
        <p:txBody>
          <a:bodyPr wrap="none" rtlCol="0">
            <a:spAutoFit/>
          </a:bodyPr>
          <a:lstStyle/>
          <a:p>
            <a:r>
              <a:rPr lang="fa-IR" b="1" dirty="0">
                <a:cs typeface="B Nazanin" panose="00000400000000000000" pitchFamily="2" charset="-78"/>
              </a:rPr>
              <a:t>3. اینترنت</a:t>
            </a:r>
            <a:endParaRPr lang="en-US" b="1" dirty="0">
              <a:cs typeface="B Nazanin" panose="00000400000000000000" pitchFamily="2" charset="-78"/>
            </a:endParaRPr>
          </a:p>
        </p:txBody>
      </p:sp>
    </p:spTree>
    <p:extLst>
      <p:ext uri="{BB962C8B-B14F-4D97-AF65-F5344CB8AC3E}">
        <p14:creationId xmlns:p14="http://schemas.microsoft.com/office/powerpoint/2010/main" val="2559030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81D8-DFFF-4518-A87C-2FF7F02CCDA1}"/>
              </a:ext>
            </a:extLst>
          </p:cNvPr>
          <p:cNvSpPr>
            <a:spLocks noGrp="1"/>
          </p:cNvSpPr>
          <p:nvPr>
            <p:ph type="ctrTitle"/>
          </p:nvPr>
        </p:nvSpPr>
        <p:spPr>
          <a:xfrm>
            <a:off x="996275" y="394623"/>
            <a:ext cx="5099725" cy="2131033"/>
          </a:xfrm>
        </p:spPr>
        <p:txBody>
          <a:bodyPr/>
          <a:lstStyle/>
          <a:p>
            <a:r>
              <a:rPr lang="fa-IR" dirty="0">
                <a:latin typeface="Pinar DS1-ExtraBold" pitchFamily="2" charset="-78"/>
                <a:cs typeface="Pinar DS1-ExtraBold" pitchFamily="2" charset="-78"/>
              </a:rPr>
              <a:t>با تشکر از توجه شما</a:t>
            </a:r>
            <a:endParaRPr lang="en-US" dirty="0">
              <a:latin typeface="Pinar DS1-ExtraBold" pitchFamily="2" charset="-78"/>
              <a:cs typeface="Pinar DS1-ExtraBold" pitchFamily="2" charset="-78"/>
            </a:endParaRPr>
          </a:p>
        </p:txBody>
      </p:sp>
      <p:sp>
        <p:nvSpPr>
          <p:cNvPr id="3" name="Subtitle 2">
            <a:extLst>
              <a:ext uri="{FF2B5EF4-FFF2-40B4-BE49-F238E27FC236}">
                <a16:creationId xmlns:a16="http://schemas.microsoft.com/office/drawing/2014/main" id="{4DF80084-FC54-42F2-9B3A-553D97B02633}"/>
              </a:ext>
            </a:extLst>
          </p:cNvPr>
          <p:cNvSpPr>
            <a:spLocks noGrp="1"/>
          </p:cNvSpPr>
          <p:nvPr>
            <p:ph type="subTitle" idx="1"/>
          </p:nvPr>
        </p:nvSpPr>
        <p:spPr>
          <a:xfrm>
            <a:off x="7185429" y="381000"/>
            <a:ext cx="3997745" cy="2133600"/>
          </a:xfrm>
        </p:spPr>
        <p:txBody>
          <a:bodyPr/>
          <a:lstStyle/>
          <a:p>
            <a:r>
              <a:rPr lang="fa-IR" dirty="0"/>
              <a:t>ارائه دهنده:.................</a:t>
            </a:r>
            <a:endParaRPr lang="en-US" dirty="0"/>
          </a:p>
          <a:p>
            <a:r>
              <a:rPr lang="fa-IR" dirty="0"/>
              <a:t>ایمیل:........................</a:t>
            </a:r>
            <a:endParaRPr lang="en-US" dirty="0"/>
          </a:p>
          <a:p>
            <a:r>
              <a:rPr lang="fa-IR" dirty="0"/>
              <a:t>ایمیل:.........................</a:t>
            </a:r>
            <a:endParaRPr lang="en-US" dirty="0"/>
          </a:p>
        </p:txBody>
      </p:sp>
      <p:pic>
        <p:nvPicPr>
          <p:cNvPr id="7" name="Picture Placeholder 6" descr="A person boxing flowers">
            <a:extLst>
              <a:ext uri="{FF2B5EF4-FFF2-40B4-BE49-F238E27FC236}">
                <a16:creationId xmlns:a16="http://schemas.microsoft.com/office/drawing/2014/main" id="{5BF31D2B-C056-4DF4-B56D-B79671C937B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13816" y="2670048"/>
            <a:ext cx="5175504" cy="3639312"/>
          </a:xfrm>
        </p:spPr>
      </p:pic>
      <p:pic>
        <p:nvPicPr>
          <p:cNvPr id="9" name="Picture Placeholder 8" descr="A basket of flowers">
            <a:extLst>
              <a:ext uri="{FF2B5EF4-FFF2-40B4-BE49-F238E27FC236}">
                <a16:creationId xmlns:a16="http://schemas.microsoft.com/office/drawing/2014/main" id="{18FA2AC7-49CD-49AE-8CF7-9D33C8C4E73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190488" y="2670048"/>
            <a:ext cx="5175504" cy="3639312"/>
          </a:xfrm>
        </p:spPr>
      </p:pic>
      <p:sp>
        <p:nvSpPr>
          <p:cNvPr id="6" name="Slide Number Placeholder 5">
            <a:extLst>
              <a:ext uri="{FF2B5EF4-FFF2-40B4-BE49-F238E27FC236}">
                <a16:creationId xmlns:a16="http://schemas.microsoft.com/office/drawing/2014/main" id="{1BEF0E49-62B5-488C-B988-BDE7F7F305F8}"/>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21</a:t>
            </a:fld>
            <a:endParaRPr lang="en-US" dirty="0"/>
          </a:p>
        </p:txBody>
      </p:sp>
    </p:spTree>
    <p:extLst>
      <p:ext uri="{BB962C8B-B14F-4D97-AF65-F5344CB8AC3E}">
        <p14:creationId xmlns:p14="http://schemas.microsoft.com/office/powerpoint/2010/main" val="1134536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2688BC-7E88-411A-A72F-BA96A981DF64}"/>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3</a:t>
            </a:fld>
            <a:endParaRPr lang="en-US" dirty="0"/>
          </a:p>
        </p:txBody>
      </p:sp>
      <p:grpSp>
        <p:nvGrpSpPr>
          <p:cNvPr id="4" name="Google Shape;4258;p84">
            <a:extLst>
              <a:ext uri="{FF2B5EF4-FFF2-40B4-BE49-F238E27FC236}">
                <a16:creationId xmlns:a16="http://schemas.microsoft.com/office/drawing/2014/main" id="{3BFDBCBD-8FCD-480E-9C0B-94642C2F00A1}"/>
              </a:ext>
            </a:extLst>
          </p:cNvPr>
          <p:cNvGrpSpPr/>
          <p:nvPr/>
        </p:nvGrpSpPr>
        <p:grpSpPr>
          <a:xfrm>
            <a:off x="8592121" y="934512"/>
            <a:ext cx="2596655" cy="727317"/>
            <a:chOff x="4411970" y="2468674"/>
            <a:chExt cx="747317" cy="167425"/>
          </a:xfrm>
          <a:solidFill>
            <a:srgbClr val="FF7C80"/>
          </a:solidFill>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p:grpSpPr>
        <p:sp>
          <p:nvSpPr>
            <p:cNvPr id="5" name="Google Shape;4259;p84">
              <a:extLst>
                <a:ext uri="{FF2B5EF4-FFF2-40B4-BE49-F238E27FC236}">
                  <a16:creationId xmlns:a16="http://schemas.microsoft.com/office/drawing/2014/main" id="{640E9091-00D0-438D-B1B3-2E700AE7983F}"/>
                </a:ext>
              </a:extLst>
            </p:cNvPr>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solidFill>
              <a:schemeClr val="accent6">
                <a:lumMod val="40000"/>
                <a:lumOff val="60000"/>
              </a:schemeClr>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4260;p84">
              <a:extLst>
                <a:ext uri="{FF2B5EF4-FFF2-40B4-BE49-F238E27FC236}">
                  <a16:creationId xmlns:a16="http://schemas.microsoft.com/office/drawing/2014/main" id="{2A81E461-D9C9-4D38-BE29-57A83D1F59F8}"/>
                </a:ext>
              </a:extLst>
            </p:cNvPr>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r>
                <a:rPr lang="fa-IR" sz="1867" b="1" kern="0" dirty="0">
                  <a:solidFill>
                    <a:schemeClr val="bg1"/>
                  </a:solidFill>
                  <a:latin typeface="Pinar" pitchFamily="2" charset="-78"/>
                  <a:cs typeface="Pinar" pitchFamily="2" charset="-78"/>
                  <a:sym typeface="Arial"/>
                </a:rPr>
                <a:t>              فهرست</a:t>
              </a:r>
              <a:endParaRPr kumimoji="0" sz="1867" b="1" i="0" u="none" strike="noStrike" kern="0" cap="none" spc="0" normalizeH="0" baseline="0" noProof="0" dirty="0">
                <a:ln>
                  <a:noFill/>
                </a:ln>
                <a:solidFill>
                  <a:schemeClr val="bg1"/>
                </a:solidFill>
                <a:effectLst/>
                <a:uLnTx/>
                <a:uFillTx/>
                <a:latin typeface="Pinar" pitchFamily="2" charset="-78"/>
                <a:cs typeface="Pinar" pitchFamily="2" charset="-78"/>
                <a:sym typeface="Arial"/>
              </a:endParaRPr>
            </a:p>
          </p:txBody>
        </p:sp>
      </p:grpSp>
      <p:grpSp>
        <p:nvGrpSpPr>
          <p:cNvPr id="36" name="Google Shape;4250;p84">
            <a:extLst>
              <a:ext uri="{FF2B5EF4-FFF2-40B4-BE49-F238E27FC236}">
                <a16:creationId xmlns:a16="http://schemas.microsoft.com/office/drawing/2014/main" id="{AC097EE8-FB51-6DAA-8E18-3602DFD1A4FD}"/>
              </a:ext>
            </a:extLst>
          </p:cNvPr>
          <p:cNvGrpSpPr/>
          <p:nvPr/>
        </p:nvGrpSpPr>
        <p:grpSpPr>
          <a:xfrm flipH="1">
            <a:off x="6764694" y="1865386"/>
            <a:ext cx="4197530" cy="644672"/>
            <a:chOff x="4411970" y="2726085"/>
            <a:chExt cx="643107" cy="193659"/>
          </a:xfrm>
          <a:solidFill>
            <a:srgbClr val="1ADED9"/>
          </a:solidFill>
          <a:scene3d>
            <a:camera prst="orthographicFront">
              <a:rot lat="0" lon="0" rev="0"/>
            </a:camera>
            <a:lightRig rig="soft" dir="t">
              <a:rot lat="0" lon="0" rev="0"/>
            </a:lightRig>
          </a:scene3d>
        </p:grpSpPr>
        <p:sp>
          <p:nvSpPr>
            <p:cNvPr id="37" name="Google Shape;4251;p84">
              <a:extLst>
                <a:ext uri="{FF2B5EF4-FFF2-40B4-BE49-F238E27FC236}">
                  <a16:creationId xmlns:a16="http://schemas.microsoft.com/office/drawing/2014/main" id="{6AF9BAB2-7EA5-40F4-9CEE-BA92ED28A999}"/>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252;p84">
              <a:extLst>
                <a:ext uri="{FF2B5EF4-FFF2-40B4-BE49-F238E27FC236}">
                  <a16:creationId xmlns:a16="http://schemas.microsoft.com/office/drawing/2014/main" id="{8D2EA7CA-B82C-86B8-08B1-F54E74843A5C}"/>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253;p84">
              <a:extLst>
                <a:ext uri="{FF2B5EF4-FFF2-40B4-BE49-F238E27FC236}">
                  <a16:creationId xmlns:a16="http://schemas.microsoft.com/office/drawing/2014/main" id="{9C44C603-966E-AC81-FED4-B5E0ACAF286E}"/>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r>
                <a:rPr kumimoji="0" lang="fa-IR" sz="18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fa-IR" sz="1400" b="1" i="0" u="none" strike="noStrike" kern="0" cap="none" spc="0" normalizeH="0" baseline="0" noProof="0" dirty="0">
                  <a:ln>
                    <a:noFill/>
                  </a:ln>
                  <a:solidFill>
                    <a:srgbClr val="000000"/>
                  </a:solidFill>
                  <a:effectLst/>
                  <a:uLnTx/>
                  <a:uFillTx/>
                  <a:latin typeface="Pinar" pitchFamily="2" charset="-78"/>
                  <a:cs typeface="Pinar" pitchFamily="2" charset="-78"/>
                  <a:sym typeface="Arial"/>
                </a:rPr>
                <a:t>مقدمه</a:t>
              </a:r>
              <a:endParaRPr kumimoji="0" lang="fa-IR" sz="1867" b="1" i="0" u="none" strike="noStrike" kern="0" cap="none" spc="0" normalizeH="0" baseline="0" noProof="0" dirty="0">
                <a:ln>
                  <a:noFill/>
                </a:ln>
                <a:solidFill>
                  <a:srgbClr val="000000"/>
                </a:solidFill>
                <a:effectLst/>
                <a:uLnTx/>
                <a:uFillTx/>
                <a:latin typeface="Pinar" pitchFamily="2" charset="-78"/>
                <a:cs typeface="Pinar" pitchFamily="2" charset="-78"/>
                <a:sym typeface="Arial"/>
              </a:endParaRPr>
            </a:p>
          </p:txBody>
        </p:sp>
      </p:grpSp>
      <p:sp>
        <p:nvSpPr>
          <p:cNvPr id="42" name="Oval 41">
            <a:extLst>
              <a:ext uri="{FF2B5EF4-FFF2-40B4-BE49-F238E27FC236}">
                <a16:creationId xmlns:a16="http://schemas.microsoft.com/office/drawing/2014/main" id="{3D750F11-4C30-D5A8-9D8E-0B4A35155018}"/>
              </a:ext>
            </a:extLst>
          </p:cNvPr>
          <p:cNvSpPr/>
          <p:nvPr/>
        </p:nvSpPr>
        <p:spPr>
          <a:xfrm>
            <a:off x="6099962" y="1959571"/>
            <a:ext cx="591194" cy="394759"/>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grpSp>
        <p:nvGrpSpPr>
          <p:cNvPr id="43" name="Google Shape;4250;p84">
            <a:extLst>
              <a:ext uri="{FF2B5EF4-FFF2-40B4-BE49-F238E27FC236}">
                <a16:creationId xmlns:a16="http://schemas.microsoft.com/office/drawing/2014/main" id="{5E8D7B8E-D2D7-3E3A-AE97-3AA8007527CD}"/>
              </a:ext>
            </a:extLst>
          </p:cNvPr>
          <p:cNvGrpSpPr/>
          <p:nvPr/>
        </p:nvGrpSpPr>
        <p:grpSpPr>
          <a:xfrm flipH="1">
            <a:off x="6764694" y="2560924"/>
            <a:ext cx="4197530" cy="577725"/>
            <a:chOff x="4411970" y="2726085"/>
            <a:chExt cx="643107" cy="193659"/>
          </a:xfrm>
          <a:solidFill>
            <a:schemeClr val="bg2"/>
          </a:solidFill>
          <a:scene3d>
            <a:camera prst="orthographicFront">
              <a:rot lat="0" lon="0" rev="0"/>
            </a:camera>
            <a:lightRig rig="soft" dir="t">
              <a:rot lat="0" lon="0" rev="0"/>
            </a:lightRig>
          </a:scene3d>
        </p:grpSpPr>
        <p:sp>
          <p:nvSpPr>
            <p:cNvPr id="44" name="Google Shape;4251;p84">
              <a:extLst>
                <a:ext uri="{FF2B5EF4-FFF2-40B4-BE49-F238E27FC236}">
                  <a16:creationId xmlns:a16="http://schemas.microsoft.com/office/drawing/2014/main" id="{ADCC9529-AD74-FE0A-2FB4-826F54A00E46}"/>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52;p84">
              <a:extLst>
                <a:ext uri="{FF2B5EF4-FFF2-40B4-BE49-F238E27FC236}">
                  <a16:creationId xmlns:a16="http://schemas.microsoft.com/office/drawing/2014/main" id="{2DFA142D-1613-386E-5408-65F6B32DDFA2}"/>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53;p84">
              <a:extLst>
                <a:ext uri="{FF2B5EF4-FFF2-40B4-BE49-F238E27FC236}">
                  <a16:creationId xmlns:a16="http://schemas.microsoft.com/office/drawing/2014/main" id="{C486CF15-D243-BC15-B222-6418F2BD0E55}"/>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r>
                <a:rPr kumimoji="0" lang="fa-IR" sz="18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fa-IR" sz="1400" b="1" i="0" u="none" strike="noStrike" kern="0" cap="none" spc="0" normalizeH="0" baseline="0" noProof="0" dirty="0">
                  <a:ln>
                    <a:noFill/>
                  </a:ln>
                  <a:solidFill>
                    <a:srgbClr val="000000"/>
                  </a:solidFill>
                  <a:effectLst/>
                  <a:uLnTx/>
                  <a:uFillTx/>
                  <a:latin typeface="Pinar" pitchFamily="2" charset="-78"/>
                  <a:cs typeface="Pinar" pitchFamily="2" charset="-78"/>
                  <a:sym typeface="Arial"/>
                </a:rPr>
                <a:t>تاریخچه</a:t>
              </a:r>
              <a:endParaRPr kumimoji="0" lang="fa-IR" sz="1867" b="1" i="0" u="none" strike="noStrike" kern="0" cap="none" spc="0" normalizeH="0" baseline="0" noProof="0" dirty="0">
                <a:ln>
                  <a:noFill/>
                </a:ln>
                <a:solidFill>
                  <a:srgbClr val="000000"/>
                </a:solidFill>
                <a:effectLst/>
                <a:uLnTx/>
                <a:uFillTx/>
                <a:latin typeface="Pinar" pitchFamily="2" charset="-78"/>
                <a:cs typeface="Pinar" pitchFamily="2" charset="-78"/>
                <a:sym typeface="Arial"/>
              </a:endParaRPr>
            </a:p>
          </p:txBody>
        </p:sp>
      </p:grpSp>
      <p:sp>
        <p:nvSpPr>
          <p:cNvPr id="47" name="Oval 46">
            <a:extLst>
              <a:ext uri="{FF2B5EF4-FFF2-40B4-BE49-F238E27FC236}">
                <a16:creationId xmlns:a16="http://schemas.microsoft.com/office/drawing/2014/main" id="{F1A9BEE9-E088-A55F-471C-5D8D5C2BFF6F}"/>
              </a:ext>
            </a:extLst>
          </p:cNvPr>
          <p:cNvSpPr/>
          <p:nvPr/>
        </p:nvSpPr>
        <p:spPr>
          <a:xfrm>
            <a:off x="6129006" y="2710297"/>
            <a:ext cx="572000" cy="367456"/>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a:t>
            </a:r>
            <a:endParaRPr lang="en-US" dirty="0"/>
          </a:p>
        </p:txBody>
      </p:sp>
      <p:grpSp>
        <p:nvGrpSpPr>
          <p:cNvPr id="48" name="Google Shape;4250;p84">
            <a:extLst>
              <a:ext uri="{FF2B5EF4-FFF2-40B4-BE49-F238E27FC236}">
                <a16:creationId xmlns:a16="http://schemas.microsoft.com/office/drawing/2014/main" id="{EE972539-6A53-CA9A-0DB5-7F42770DC78E}"/>
              </a:ext>
            </a:extLst>
          </p:cNvPr>
          <p:cNvGrpSpPr/>
          <p:nvPr/>
        </p:nvGrpSpPr>
        <p:grpSpPr>
          <a:xfrm flipH="1">
            <a:off x="6764694" y="3227686"/>
            <a:ext cx="4197530" cy="615896"/>
            <a:chOff x="4411970" y="2726085"/>
            <a:chExt cx="643107" cy="193659"/>
          </a:xfrm>
          <a:solidFill>
            <a:srgbClr val="1ADED9"/>
          </a:solidFill>
          <a:scene3d>
            <a:camera prst="orthographicFront">
              <a:rot lat="0" lon="0" rev="0"/>
            </a:camera>
            <a:lightRig rig="soft" dir="t">
              <a:rot lat="0" lon="0" rev="0"/>
            </a:lightRig>
          </a:scene3d>
        </p:grpSpPr>
        <p:sp>
          <p:nvSpPr>
            <p:cNvPr id="49" name="Google Shape;4251;p84">
              <a:extLst>
                <a:ext uri="{FF2B5EF4-FFF2-40B4-BE49-F238E27FC236}">
                  <a16:creationId xmlns:a16="http://schemas.microsoft.com/office/drawing/2014/main" id="{FF8A0BD0-05C9-7D24-081B-C3922A7A413A}"/>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52;p84">
              <a:extLst>
                <a:ext uri="{FF2B5EF4-FFF2-40B4-BE49-F238E27FC236}">
                  <a16:creationId xmlns:a16="http://schemas.microsoft.com/office/drawing/2014/main" id="{EA3695D1-3154-457D-203F-F492020F1224}"/>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53;p84">
              <a:extLst>
                <a:ext uri="{FF2B5EF4-FFF2-40B4-BE49-F238E27FC236}">
                  <a16:creationId xmlns:a16="http://schemas.microsoft.com/office/drawing/2014/main" id="{8762D639-A874-D2B5-B308-7D0EC53D91C5}"/>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r>
                <a:rPr lang="fa-IR" sz="1400" b="1" dirty="0">
                  <a:solidFill>
                    <a:schemeClr val="tx1"/>
                  </a:solidFill>
                  <a:latin typeface="Pinar" pitchFamily="2" charset="-78"/>
                  <a:cs typeface="Pinar" pitchFamily="2" charset="-78"/>
                </a:rPr>
                <a:t>روانگرایی</a:t>
              </a:r>
              <a:endParaRPr lang="en-US" sz="1400" b="1" dirty="0">
                <a:solidFill>
                  <a:schemeClr val="tx1"/>
                </a:solidFill>
                <a:latin typeface="Pinar" pitchFamily="2" charset="-78"/>
                <a:cs typeface="Pinar" pitchFamily="2" charset="-78"/>
              </a:endParaRPr>
            </a:p>
          </p:txBody>
        </p:sp>
      </p:grpSp>
      <p:sp>
        <p:nvSpPr>
          <p:cNvPr id="52" name="Oval 51">
            <a:extLst>
              <a:ext uri="{FF2B5EF4-FFF2-40B4-BE49-F238E27FC236}">
                <a16:creationId xmlns:a16="http://schemas.microsoft.com/office/drawing/2014/main" id="{AD9098D5-6639-FF30-97BE-C41E4BA3D866}"/>
              </a:ext>
            </a:extLst>
          </p:cNvPr>
          <p:cNvSpPr/>
          <p:nvPr/>
        </p:nvSpPr>
        <p:spPr>
          <a:xfrm>
            <a:off x="6117389" y="3380519"/>
            <a:ext cx="583617" cy="377599"/>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a:t>
            </a:r>
          </a:p>
        </p:txBody>
      </p:sp>
      <p:grpSp>
        <p:nvGrpSpPr>
          <p:cNvPr id="53" name="Google Shape;4250;p84">
            <a:extLst>
              <a:ext uri="{FF2B5EF4-FFF2-40B4-BE49-F238E27FC236}">
                <a16:creationId xmlns:a16="http://schemas.microsoft.com/office/drawing/2014/main" id="{45946A22-372F-9117-9A9C-1B2E01BF7D2A}"/>
              </a:ext>
            </a:extLst>
          </p:cNvPr>
          <p:cNvGrpSpPr/>
          <p:nvPr/>
        </p:nvGrpSpPr>
        <p:grpSpPr>
          <a:xfrm flipH="1">
            <a:off x="6764694" y="3995079"/>
            <a:ext cx="4197530" cy="615896"/>
            <a:chOff x="4411970" y="2726085"/>
            <a:chExt cx="643107" cy="193659"/>
          </a:xfrm>
          <a:solidFill>
            <a:schemeClr val="bg2"/>
          </a:solidFill>
          <a:scene3d>
            <a:camera prst="orthographicFront">
              <a:rot lat="0" lon="0" rev="0"/>
            </a:camera>
            <a:lightRig rig="soft" dir="t">
              <a:rot lat="0" lon="0" rev="0"/>
            </a:lightRig>
          </a:scene3d>
        </p:grpSpPr>
        <p:sp>
          <p:nvSpPr>
            <p:cNvPr id="54" name="Google Shape;4251;p84">
              <a:extLst>
                <a:ext uri="{FF2B5EF4-FFF2-40B4-BE49-F238E27FC236}">
                  <a16:creationId xmlns:a16="http://schemas.microsoft.com/office/drawing/2014/main" id="{706FB373-615B-DAC2-C88F-FC6B91AFEDEB}"/>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52;p84">
              <a:extLst>
                <a:ext uri="{FF2B5EF4-FFF2-40B4-BE49-F238E27FC236}">
                  <a16:creationId xmlns:a16="http://schemas.microsoft.com/office/drawing/2014/main" id="{11A8C4BA-87AD-E140-2B4D-516983B1742D}"/>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53;p84">
              <a:extLst>
                <a:ext uri="{FF2B5EF4-FFF2-40B4-BE49-F238E27FC236}">
                  <a16:creationId xmlns:a16="http://schemas.microsoft.com/office/drawing/2014/main" id="{1E60CDF7-CDE0-F9E2-522F-CCF480310266}"/>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r>
                <a:rPr lang="fa-IR" sz="1400" b="1" dirty="0">
                  <a:solidFill>
                    <a:schemeClr val="tx1"/>
                  </a:solidFill>
                  <a:latin typeface="Pinar" pitchFamily="2" charset="-78"/>
                  <a:cs typeface="Pinar" pitchFamily="2" charset="-78"/>
                </a:rPr>
                <a:t>فاکتور های مهم در روانگرایی</a:t>
              </a:r>
              <a:endParaRPr lang="en-US" sz="1400" b="1" dirty="0">
                <a:solidFill>
                  <a:schemeClr val="tx1"/>
                </a:solidFill>
                <a:latin typeface="Pinar" pitchFamily="2" charset="-78"/>
                <a:cs typeface="Pinar" pitchFamily="2" charset="-78"/>
              </a:endParaRPr>
            </a:p>
          </p:txBody>
        </p:sp>
      </p:grpSp>
      <p:grpSp>
        <p:nvGrpSpPr>
          <p:cNvPr id="57" name="Google Shape;4250;p84">
            <a:extLst>
              <a:ext uri="{FF2B5EF4-FFF2-40B4-BE49-F238E27FC236}">
                <a16:creationId xmlns:a16="http://schemas.microsoft.com/office/drawing/2014/main" id="{881FFF18-5DFA-BF16-C768-B58018D47B39}"/>
              </a:ext>
            </a:extLst>
          </p:cNvPr>
          <p:cNvGrpSpPr/>
          <p:nvPr/>
        </p:nvGrpSpPr>
        <p:grpSpPr>
          <a:xfrm flipH="1">
            <a:off x="6856649" y="4692234"/>
            <a:ext cx="4105575" cy="584100"/>
            <a:chOff x="4411970" y="2726085"/>
            <a:chExt cx="648173" cy="193659"/>
          </a:xfrm>
          <a:solidFill>
            <a:srgbClr val="1ADED9"/>
          </a:solidFill>
          <a:scene3d>
            <a:camera prst="orthographicFront">
              <a:rot lat="0" lon="0" rev="0"/>
            </a:camera>
            <a:lightRig rig="soft" dir="t">
              <a:rot lat="0" lon="0" rev="0"/>
            </a:lightRig>
          </a:scene3d>
        </p:grpSpPr>
        <p:sp>
          <p:nvSpPr>
            <p:cNvPr id="58" name="Google Shape;4251;p84">
              <a:extLst>
                <a:ext uri="{FF2B5EF4-FFF2-40B4-BE49-F238E27FC236}">
                  <a16:creationId xmlns:a16="http://schemas.microsoft.com/office/drawing/2014/main" id="{FE26E7A0-EC9E-ECFB-FF0B-8C6A0EEF0043}"/>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52;p84">
              <a:extLst>
                <a:ext uri="{FF2B5EF4-FFF2-40B4-BE49-F238E27FC236}">
                  <a16:creationId xmlns:a16="http://schemas.microsoft.com/office/drawing/2014/main" id="{F460AF6F-C798-0599-A9AA-3E2CB81F5CE5}"/>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53;p84">
              <a:extLst>
                <a:ext uri="{FF2B5EF4-FFF2-40B4-BE49-F238E27FC236}">
                  <a16:creationId xmlns:a16="http://schemas.microsoft.com/office/drawing/2014/main" id="{C9CFBBCC-C8C8-D3D6-F39B-FDFE77C41542}"/>
                </a:ext>
              </a:extLst>
            </p:cNvPr>
            <p:cNvSpPr/>
            <p:nvPr/>
          </p:nvSpPr>
          <p:spPr>
            <a:xfrm>
              <a:off x="4461872" y="2742012"/>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lang="fa-IR" sz="1400" b="1" i="0" dirty="0">
                <a:effectLst/>
                <a:latin typeface="Pinar" pitchFamily="2" charset="-78"/>
                <a:cs typeface="Pinar" pitchFamily="2" charset="-78"/>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fa-IR" sz="1400" b="1" i="0" dirty="0">
                  <a:effectLst/>
                  <a:latin typeface="Pinar" pitchFamily="2" charset="-78"/>
                  <a:cs typeface="Pinar" pitchFamily="2" charset="-78"/>
                </a:rPr>
                <a:t>استعداد روانگرايی</a:t>
              </a:r>
              <a:r>
                <a:rPr lang="fa-IR" sz="1400" dirty="0">
                  <a:latin typeface="Pinar" pitchFamily="2" charset="-78"/>
                  <a:cs typeface="Pinar" pitchFamily="2" charset="-78"/>
                </a:rPr>
                <a:t> </a:t>
              </a:r>
              <a:br>
                <a:rPr lang="fa-IR" sz="1400" dirty="0">
                  <a:latin typeface="Pinar" pitchFamily="2" charset="-78"/>
                  <a:cs typeface="Pinar" pitchFamily="2" charset="-78"/>
                </a:rPr>
              </a:br>
              <a:endParaRPr kumimoji="0" lang="fa-IR" sz="1400" b="0" i="0" u="none" strike="noStrike" kern="0" cap="none" spc="0" normalizeH="0" baseline="0" noProof="0" dirty="0">
                <a:ln>
                  <a:noFill/>
                </a:ln>
                <a:effectLst/>
                <a:uLnTx/>
                <a:uFillTx/>
                <a:latin typeface="Pinar" pitchFamily="2" charset="-78"/>
                <a:cs typeface="Pinar" pitchFamily="2" charset="-78"/>
                <a:sym typeface="Arial"/>
              </a:endParaRPr>
            </a:p>
          </p:txBody>
        </p:sp>
      </p:grpSp>
      <p:grpSp>
        <p:nvGrpSpPr>
          <p:cNvPr id="61" name="Google Shape;4250;p84">
            <a:extLst>
              <a:ext uri="{FF2B5EF4-FFF2-40B4-BE49-F238E27FC236}">
                <a16:creationId xmlns:a16="http://schemas.microsoft.com/office/drawing/2014/main" id="{938CBF55-512B-44FB-4B1F-1EE8817F8578}"/>
              </a:ext>
            </a:extLst>
          </p:cNvPr>
          <p:cNvGrpSpPr/>
          <p:nvPr/>
        </p:nvGrpSpPr>
        <p:grpSpPr>
          <a:xfrm flipH="1">
            <a:off x="6961985" y="5414392"/>
            <a:ext cx="4011609" cy="615896"/>
            <a:chOff x="4411970" y="2726085"/>
            <a:chExt cx="643107" cy="193659"/>
          </a:xfrm>
          <a:solidFill>
            <a:schemeClr val="bg2"/>
          </a:solidFill>
          <a:scene3d>
            <a:camera prst="orthographicFront">
              <a:rot lat="0" lon="0" rev="0"/>
            </a:camera>
            <a:lightRig rig="soft" dir="t">
              <a:rot lat="0" lon="0" rev="0"/>
            </a:lightRig>
          </a:scene3d>
        </p:grpSpPr>
        <p:sp>
          <p:nvSpPr>
            <p:cNvPr id="62" name="Google Shape;4251;p84">
              <a:extLst>
                <a:ext uri="{FF2B5EF4-FFF2-40B4-BE49-F238E27FC236}">
                  <a16:creationId xmlns:a16="http://schemas.microsoft.com/office/drawing/2014/main" id="{04FB1179-B3F1-77EE-B560-951B255132BD}"/>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52;p84">
              <a:extLst>
                <a:ext uri="{FF2B5EF4-FFF2-40B4-BE49-F238E27FC236}">
                  <a16:creationId xmlns:a16="http://schemas.microsoft.com/office/drawing/2014/main" id="{1A20F310-21F7-E311-9B19-8CEC2BF3A5E2}"/>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4253;p84">
              <a:extLst>
                <a:ext uri="{FF2B5EF4-FFF2-40B4-BE49-F238E27FC236}">
                  <a16:creationId xmlns:a16="http://schemas.microsoft.com/office/drawing/2014/main" id="{B6373612-DB7D-92CA-87D2-3783D96E50E0}"/>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r>
                <a:rPr lang="fa-IR" sz="1400" b="1" dirty="0">
                  <a:solidFill>
                    <a:schemeClr val="tx1"/>
                  </a:solidFill>
                  <a:latin typeface="Pinar" pitchFamily="2" charset="-78"/>
                  <a:cs typeface="Pinar" pitchFamily="2" charset="-78"/>
                </a:rPr>
                <a:t>اثرات روانگرایی</a:t>
              </a:r>
              <a:endParaRPr lang="en-US" sz="1400" b="1" dirty="0">
                <a:solidFill>
                  <a:schemeClr val="tx1"/>
                </a:solidFill>
                <a:latin typeface="Pinar" pitchFamily="2" charset="-78"/>
                <a:cs typeface="Pinar" pitchFamily="2" charset="-78"/>
              </a:endParaRPr>
            </a:p>
          </p:txBody>
        </p:sp>
      </p:grpSp>
      <p:sp>
        <p:nvSpPr>
          <p:cNvPr id="65" name="Oval 64">
            <a:extLst>
              <a:ext uri="{FF2B5EF4-FFF2-40B4-BE49-F238E27FC236}">
                <a16:creationId xmlns:a16="http://schemas.microsoft.com/office/drawing/2014/main" id="{A4FDC8DD-E4CB-D7DA-9FED-5DCC063B8F2B}"/>
              </a:ext>
            </a:extLst>
          </p:cNvPr>
          <p:cNvSpPr/>
          <p:nvPr/>
        </p:nvSpPr>
        <p:spPr>
          <a:xfrm>
            <a:off x="6117389" y="4114085"/>
            <a:ext cx="556340" cy="377598"/>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11</a:t>
            </a:r>
          </a:p>
        </p:txBody>
      </p:sp>
      <p:sp>
        <p:nvSpPr>
          <p:cNvPr id="66" name="Oval 65">
            <a:extLst>
              <a:ext uri="{FF2B5EF4-FFF2-40B4-BE49-F238E27FC236}">
                <a16:creationId xmlns:a16="http://schemas.microsoft.com/office/drawing/2014/main" id="{CC14CD11-8256-F169-4C86-84823535B731}"/>
              </a:ext>
            </a:extLst>
          </p:cNvPr>
          <p:cNvSpPr/>
          <p:nvPr/>
        </p:nvSpPr>
        <p:spPr>
          <a:xfrm>
            <a:off x="6110446" y="4794449"/>
            <a:ext cx="583617" cy="377599"/>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12</a:t>
            </a:r>
          </a:p>
        </p:txBody>
      </p:sp>
      <p:sp>
        <p:nvSpPr>
          <p:cNvPr id="67" name="Oval 66">
            <a:extLst>
              <a:ext uri="{FF2B5EF4-FFF2-40B4-BE49-F238E27FC236}">
                <a16:creationId xmlns:a16="http://schemas.microsoft.com/office/drawing/2014/main" id="{6012A83B-9279-2C5D-209F-1B655C5A0C11}"/>
              </a:ext>
            </a:extLst>
          </p:cNvPr>
          <p:cNvSpPr/>
          <p:nvPr/>
        </p:nvSpPr>
        <p:spPr>
          <a:xfrm>
            <a:off x="6163462" y="5539049"/>
            <a:ext cx="583617" cy="377599"/>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a:t>
            </a:r>
            <a:endParaRPr lang="en-US" dirty="0"/>
          </a:p>
        </p:txBody>
      </p:sp>
      <p:grpSp>
        <p:nvGrpSpPr>
          <p:cNvPr id="72" name="Google Shape;4250;p84">
            <a:extLst>
              <a:ext uri="{FF2B5EF4-FFF2-40B4-BE49-F238E27FC236}">
                <a16:creationId xmlns:a16="http://schemas.microsoft.com/office/drawing/2014/main" id="{470BB12F-D0AF-A314-EA92-2BE9CA74515D}"/>
              </a:ext>
            </a:extLst>
          </p:cNvPr>
          <p:cNvGrpSpPr/>
          <p:nvPr/>
        </p:nvGrpSpPr>
        <p:grpSpPr>
          <a:xfrm flipH="1">
            <a:off x="1654916" y="1805865"/>
            <a:ext cx="4236896" cy="644672"/>
            <a:chOff x="4411970" y="2726085"/>
            <a:chExt cx="643107" cy="193659"/>
          </a:xfrm>
          <a:solidFill>
            <a:srgbClr val="1ADED9"/>
          </a:solidFill>
          <a:scene3d>
            <a:camera prst="orthographicFront">
              <a:rot lat="0" lon="0" rev="0"/>
            </a:camera>
            <a:lightRig rig="soft" dir="t">
              <a:rot lat="0" lon="0" rev="0"/>
            </a:lightRig>
          </a:scene3d>
        </p:grpSpPr>
        <p:sp>
          <p:nvSpPr>
            <p:cNvPr id="73" name="Google Shape;4251;p84">
              <a:extLst>
                <a:ext uri="{FF2B5EF4-FFF2-40B4-BE49-F238E27FC236}">
                  <a16:creationId xmlns:a16="http://schemas.microsoft.com/office/drawing/2014/main" id="{251921A3-20E5-AECF-3275-64A9A450A14B}"/>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52;p84">
              <a:extLst>
                <a:ext uri="{FF2B5EF4-FFF2-40B4-BE49-F238E27FC236}">
                  <a16:creationId xmlns:a16="http://schemas.microsoft.com/office/drawing/2014/main" id="{AC6056A9-8177-928E-3E71-7EF8110C7AD9}"/>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53;p84">
              <a:extLst>
                <a:ext uri="{FF2B5EF4-FFF2-40B4-BE49-F238E27FC236}">
                  <a16:creationId xmlns:a16="http://schemas.microsoft.com/office/drawing/2014/main" id="{C53DAA2E-C0CB-F97C-AB48-38F122F8E132}"/>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r>
                <a:rPr kumimoji="0" lang="fa-IR" sz="1400" b="1" i="0" u="none" strike="noStrike" kern="0" cap="none" spc="0" normalizeH="0" baseline="0" noProof="0" dirty="0">
                  <a:ln>
                    <a:noFill/>
                  </a:ln>
                  <a:solidFill>
                    <a:srgbClr val="000000"/>
                  </a:solidFill>
                  <a:effectLst/>
                  <a:uLnTx/>
                  <a:uFillTx/>
                  <a:latin typeface="Pinar" pitchFamily="2" charset="-78"/>
                  <a:cs typeface="Pinar" pitchFamily="2" charset="-78"/>
                  <a:sym typeface="Arial"/>
                </a:rPr>
                <a:t>عوامل کنترل کننده روانگرایی خاک </a:t>
              </a:r>
            </a:p>
          </p:txBody>
        </p:sp>
      </p:grpSp>
      <p:grpSp>
        <p:nvGrpSpPr>
          <p:cNvPr id="76" name="Google Shape;4250;p84">
            <a:extLst>
              <a:ext uri="{FF2B5EF4-FFF2-40B4-BE49-F238E27FC236}">
                <a16:creationId xmlns:a16="http://schemas.microsoft.com/office/drawing/2014/main" id="{6E97BD8D-B7BA-A235-18D3-330B26409874}"/>
              </a:ext>
            </a:extLst>
          </p:cNvPr>
          <p:cNvGrpSpPr/>
          <p:nvPr/>
        </p:nvGrpSpPr>
        <p:grpSpPr>
          <a:xfrm flipH="1">
            <a:off x="1654916" y="2527165"/>
            <a:ext cx="4197530" cy="577725"/>
            <a:chOff x="4411970" y="2726085"/>
            <a:chExt cx="643107" cy="193659"/>
          </a:xfrm>
          <a:scene3d>
            <a:camera prst="orthographicFront">
              <a:rot lat="0" lon="0" rev="0"/>
            </a:camera>
            <a:lightRig rig="soft" dir="t">
              <a:rot lat="0" lon="0" rev="0"/>
            </a:lightRig>
          </a:scene3d>
        </p:grpSpPr>
        <p:sp>
          <p:nvSpPr>
            <p:cNvPr id="77" name="Google Shape;4251;p84">
              <a:extLst>
                <a:ext uri="{FF2B5EF4-FFF2-40B4-BE49-F238E27FC236}">
                  <a16:creationId xmlns:a16="http://schemas.microsoft.com/office/drawing/2014/main" id="{F08CF8B5-2591-2AC9-717C-C9D8A5A97156}"/>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CFD9E0"/>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52;p84">
              <a:extLst>
                <a:ext uri="{FF2B5EF4-FFF2-40B4-BE49-F238E27FC236}">
                  <a16:creationId xmlns:a16="http://schemas.microsoft.com/office/drawing/2014/main" id="{125C1EDE-443C-A420-D7DD-BB1766ABE34F}"/>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CFD9E0"/>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53;p84">
              <a:extLst>
                <a:ext uri="{FF2B5EF4-FFF2-40B4-BE49-F238E27FC236}">
                  <a16:creationId xmlns:a16="http://schemas.microsoft.com/office/drawing/2014/main" id="{3E5996DB-2677-AE99-E74F-852DE74764C8}"/>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chemeClr val="bg2"/>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r>
                <a:rPr kumimoji="0" lang="fa-IR" sz="14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fa-IR" sz="1400" b="1" i="0" u="none" strike="noStrike" kern="0" cap="none" spc="0" normalizeH="0" baseline="0" noProof="0" dirty="0">
                  <a:ln>
                    <a:noFill/>
                  </a:ln>
                  <a:solidFill>
                    <a:srgbClr val="000000"/>
                  </a:solidFill>
                  <a:effectLst/>
                  <a:uLnTx/>
                  <a:uFillTx/>
                  <a:latin typeface="Pinar" pitchFamily="2" charset="-78"/>
                  <a:cs typeface="Pinar" pitchFamily="2" charset="-78"/>
                  <a:sym typeface="Arial"/>
                </a:rPr>
                <a:t>اثرات روانگرایی خاک بر سازه های مهندسی</a:t>
              </a:r>
            </a:p>
          </p:txBody>
        </p:sp>
      </p:grpSp>
      <p:grpSp>
        <p:nvGrpSpPr>
          <p:cNvPr id="80" name="Google Shape;4250;p84">
            <a:extLst>
              <a:ext uri="{FF2B5EF4-FFF2-40B4-BE49-F238E27FC236}">
                <a16:creationId xmlns:a16="http://schemas.microsoft.com/office/drawing/2014/main" id="{2A53C827-73BF-8924-193C-3213520636CA}"/>
              </a:ext>
            </a:extLst>
          </p:cNvPr>
          <p:cNvGrpSpPr/>
          <p:nvPr/>
        </p:nvGrpSpPr>
        <p:grpSpPr>
          <a:xfrm flipH="1">
            <a:off x="1654916" y="3233611"/>
            <a:ext cx="4197530" cy="615896"/>
            <a:chOff x="4411970" y="2726085"/>
            <a:chExt cx="643107" cy="193659"/>
          </a:xfrm>
          <a:solidFill>
            <a:srgbClr val="1ADED9"/>
          </a:solidFill>
          <a:scene3d>
            <a:camera prst="orthographicFront">
              <a:rot lat="0" lon="0" rev="0"/>
            </a:camera>
            <a:lightRig rig="soft" dir="t">
              <a:rot lat="0" lon="0" rev="0"/>
            </a:lightRig>
          </a:scene3d>
        </p:grpSpPr>
        <p:sp>
          <p:nvSpPr>
            <p:cNvPr id="81" name="Google Shape;4251;p84">
              <a:extLst>
                <a:ext uri="{FF2B5EF4-FFF2-40B4-BE49-F238E27FC236}">
                  <a16:creationId xmlns:a16="http://schemas.microsoft.com/office/drawing/2014/main" id="{4664CB9A-C0A7-A7AE-F7A7-9A304FE5C3E0}"/>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52;p84">
              <a:extLst>
                <a:ext uri="{FF2B5EF4-FFF2-40B4-BE49-F238E27FC236}">
                  <a16:creationId xmlns:a16="http://schemas.microsoft.com/office/drawing/2014/main" id="{3A68B819-AAA8-5862-06CC-EB49BBDD316D}"/>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53;p84">
              <a:extLst>
                <a:ext uri="{FF2B5EF4-FFF2-40B4-BE49-F238E27FC236}">
                  <a16:creationId xmlns:a16="http://schemas.microsoft.com/office/drawing/2014/main" id="{B475713F-78BA-B494-C108-13F220E26AF6}"/>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r>
                <a:rPr lang="fa-IR" sz="1400" b="1" dirty="0">
                  <a:solidFill>
                    <a:schemeClr val="tx1"/>
                  </a:solidFill>
                  <a:latin typeface="Pinar" pitchFamily="2" charset="-78"/>
                  <a:cs typeface="Pinar" pitchFamily="2" charset="-78"/>
                </a:rPr>
                <a:t>راهکار های مقابله با روانگرایی</a:t>
              </a:r>
              <a:endParaRPr lang="en-US" sz="1400" b="1" dirty="0">
                <a:solidFill>
                  <a:schemeClr val="tx1"/>
                </a:solidFill>
                <a:latin typeface="Pinar" pitchFamily="2" charset="-78"/>
                <a:cs typeface="Pinar" pitchFamily="2" charset="-78"/>
              </a:endParaRPr>
            </a:p>
          </p:txBody>
        </p:sp>
      </p:grpSp>
      <p:grpSp>
        <p:nvGrpSpPr>
          <p:cNvPr id="84" name="Google Shape;4250;p84">
            <a:extLst>
              <a:ext uri="{FF2B5EF4-FFF2-40B4-BE49-F238E27FC236}">
                <a16:creationId xmlns:a16="http://schemas.microsoft.com/office/drawing/2014/main" id="{E90B56C1-1FB8-18D8-A242-5F2DF849E911}"/>
              </a:ext>
            </a:extLst>
          </p:cNvPr>
          <p:cNvGrpSpPr/>
          <p:nvPr/>
        </p:nvGrpSpPr>
        <p:grpSpPr>
          <a:xfrm flipH="1">
            <a:off x="1654916" y="3995079"/>
            <a:ext cx="4197530" cy="615896"/>
            <a:chOff x="4411970" y="2726085"/>
            <a:chExt cx="643107" cy="193659"/>
          </a:xfrm>
          <a:scene3d>
            <a:camera prst="orthographicFront">
              <a:rot lat="0" lon="0" rev="0"/>
            </a:camera>
            <a:lightRig rig="soft" dir="t">
              <a:rot lat="0" lon="0" rev="0"/>
            </a:lightRig>
          </a:scene3d>
        </p:grpSpPr>
        <p:sp>
          <p:nvSpPr>
            <p:cNvPr id="85" name="Google Shape;4251;p84">
              <a:extLst>
                <a:ext uri="{FF2B5EF4-FFF2-40B4-BE49-F238E27FC236}">
                  <a16:creationId xmlns:a16="http://schemas.microsoft.com/office/drawing/2014/main" id="{08CD0201-197F-E5AE-052D-7372BE094A92}"/>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CFD9E0"/>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52;p84">
              <a:extLst>
                <a:ext uri="{FF2B5EF4-FFF2-40B4-BE49-F238E27FC236}">
                  <a16:creationId xmlns:a16="http://schemas.microsoft.com/office/drawing/2014/main" id="{D0F9A980-618E-318A-BDB0-49601A185CAF}"/>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CFD9E0"/>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53;p84">
              <a:extLst>
                <a:ext uri="{FF2B5EF4-FFF2-40B4-BE49-F238E27FC236}">
                  <a16:creationId xmlns:a16="http://schemas.microsoft.com/office/drawing/2014/main" id="{2AB06C22-0B24-75C0-4BB4-45ECA6AA2366}"/>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chemeClr val="bg2"/>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r>
                <a:rPr lang="fa-IR" sz="1400" b="1" dirty="0">
                  <a:solidFill>
                    <a:schemeClr val="tx1"/>
                  </a:solidFill>
                  <a:latin typeface="Pinar" pitchFamily="2" charset="-78"/>
                  <a:cs typeface="Pinar" pitchFamily="2" charset="-78"/>
                </a:rPr>
                <a:t>آزمایش های تعیین روانگرایی خاک</a:t>
              </a:r>
              <a:endParaRPr lang="en-US" sz="1400" b="1" dirty="0">
                <a:solidFill>
                  <a:schemeClr val="tx1"/>
                </a:solidFill>
                <a:latin typeface="Pinar" pitchFamily="2" charset="-78"/>
                <a:cs typeface="Pinar" pitchFamily="2" charset="-78"/>
              </a:endParaRPr>
            </a:p>
          </p:txBody>
        </p:sp>
      </p:grpSp>
      <p:grpSp>
        <p:nvGrpSpPr>
          <p:cNvPr id="88" name="Google Shape;4250;p84">
            <a:extLst>
              <a:ext uri="{FF2B5EF4-FFF2-40B4-BE49-F238E27FC236}">
                <a16:creationId xmlns:a16="http://schemas.microsoft.com/office/drawing/2014/main" id="{479F6065-5EF1-3F67-FB23-685991E4CF55}"/>
              </a:ext>
            </a:extLst>
          </p:cNvPr>
          <p:cNvGrpSpPr/>
          <p:nvPr/>
        </p:nvGrpSpPr>
        <p:grpSpPr>
          <a:xfrm flipH="1">
            <a:off x="1694282" y="4756261"/>
            <a:ext cx="4197530" cy="615896"/>
            <a:chOff x="4411970" y="2726085"/>
            <a:chExt cx="643107" cy="193659"/>
          </a:xfrm>
          <a:scene3d>
            <a:camera prst="orthographicFront">
              <a:rot lat="0" lon="0" rev="0"/>
            </a:camera>
            <a:lightRig rig="soft" dir="t">
              <a:rot lat="0" lon="0" rev="0"/>
            </a:lightRig>
          </a:scene3d>
        </p:grpSpPr>
        <p:sp>
          <p:nvSpPr>
            <p:cNvPr id="89" name="Google Shape;4251;p84">
              <a:extLst>
                <a:ext uri="{FF2B5EF4-FFF2-40B4-BE49-F238E27FC236}">
                  <a16:creationId xmlns:a16="http://schemas.microsoft.com/office/drawing/2014/main" id="{B66DDFF2-2E00-05FF-8852-EEDF630D86D9}"/>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solidFill>
              <a:srgbClr val="CFD9E0"/>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52;p84">
              <a:extLst>
                <a:ext uri="{FF2B5EF4-FFF2-40B4-BE49-F238E27FC236}">
                  <a16:creationId xmlns:a16="http://schemas.microsoft.com/office/drawing/2014/main" id="{8F975F47-B9E2-716F-CB8B-53DCE7FCE473}"/>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solidFill>
              <a:srgbClr val="CFD9E0"/>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53;p84">
              <a:extLst>
                <a:ext uri="{FF2B5EF4-FFF2-40B4-BE49-F238E27FC236}">
                  <a16:creationId xmlns:a16="http://schemas.microsoft.com/office/drawing/2014/main" id="{98AC1B88-A111-E8DA-8F4A-A56C2BD444F2}"/>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solidFill>
              <a:srgbClr val="1ADED9"/>
            </a:solid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r>
                <a:rPr lang="fa-IR" sz="1400" b="1" dirty="0">
                  <a:solidFill>
                    <a:schemeClr val="tx1"/>
                  </a:solidFill>
                  <a:latin typeface="Pinar" pitchFamily="2" charset="-78"/>
                  <a:cs typeface="Pinar" pitchFamily="2" charset="-78"/>
                </a:rPr>
                <a:t>نتایج</a:t>
              </a:r>
              <a:endParaRPr lang="en-US" sz="1200" b="1" dirty="0">
                <a:solidFill>
                  <a:schemeClr val="tx1"/>
                </a:solidFill>
                <a:latin typeface="Pinar" pitchFamily="2" charset="-78"/>
                <a:cs typeface="Pinar" pitchFamily="2" charset="-78"/>
              </a:endParaRPr>
            </a:p>
          </p:txBody>
        </p:sp>
      </p:grpSp>
      <p:grpSp>
        <p:nvGrpSpPr>
          <p:cNvPr id="92" name="Google Shape;4250;p84">
            <a:extLst>
              <a:ext uri="{FF2B5EF4-FFF2-40B4-BE49-F238E27FC236}">
                <a16:creationId xmlns:a16="http://schemas.microsoft.com/office/drawing/2014/main" id="{F04F3A86-3C54-55DF-BE5B-384F14626CF1}"/>
              </a:ext>
            </a:extLst>
          </p:cNvPr>
          <p:cNvGrpSpPr/>
          <p:nvPr/>
        </p:nvGrpSpPr>
        <p:grpSpPr>
          <a:xfrm flipH="1">
            <a:off x="1654916" y="5482471"/>
            <a:ext cx="4197530" cy="615896"/>
            <a:chOff x="4411970" y="2726085"/>
            <a:chExt cx="643107" cy="193659"/>
          </a:xfrm>
          <a:solidFill>
            <a:schemeClr val="bg2"/>
          </a:solidFill>
          <a:scene3d>
            <a:camera prst="orthographicFront">
              <a:rot lat="0" lon="0" rev="0"/>
            </a:camera>
            <a:lightRig rig="soft" dir="t">
              <a:rot lat="0" lon="0" rev="0"/>
            </a:lightRig>
          </a:scene3d>
        </p:grpSpPr>
        <p:sp>
          <p:nvSpPr>
            <p:cNvPr id="93" name="Google Shape;4251;p84">
              <a:extLst>
                <a:ext uri="{FF2B5EF4-FFF2-40B4-BE49-F238E27FC236}">
                  <a16:creationId xmlns:a16="http://schemas.microsoft.com/office/drawing/2014/main" id="{A5CFD775-3F9C-52A9-DA48-190EA931FF98}"/>
                </a:ext>
              </a:extLst>
            </p:cNvPr>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52;p84">
              <a:extLst>
                <a:ext uri="{FF2B5EF4-FFF2-40B4-BE49-F238E27FC236}">
                  <a16:creationId xmlns:a16="http://schemas.microsoft.com/office/drawing/2014/main" id="{A7876F4B-077D-5110-B276-73B249166882}"/>
                </a:ext>
              </a:extLst>
            </p:cNvPr>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53;p84">
              <a:extLst>
                <a:ext uri="{FF2B5EF4-FFF2-40B4-BE49-F238E27FC236}">
                  <a16:creationId xmlns:a16="http://schemas.microsoft.com/office/drawing/2014/main" id="{B700FA42-2E85-D50D-AE24-0B6035C832B9}"/>
                </a:ext>
              </a:extLst>
            </p:cNvPr>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a:noFill/>
            </a:ln>
            <a:effectLst>
              <a:outerShdw blurRad="107950" dist="12700" dir="5400000" algn="ctr">
                <a:srgbClr val="000000"/>
              </a:outerShdw>
            </a:effectLst>
            <a:sp3d contourW="44450" prstMaterial="matte">
              <a:contourClr>
                <a:srgbClr val="FFFFFF"/>
              </a:contourClr>
            </a:sp3d>
          </p:spPr>
          <p:txBody>
            <a:bodyPr spcFirstLastPara="1" wrap="square" lIns="121900" tIns="121900" rIns="121900" bIns="121900" anchor="ctr" anchorCtr="0">
              <a:noAutofit/>
            </a:bodyPr>
            <a:lstStyle/>
            <a:p>
              <a:pPr algn="ctr"/>
              <a:r>
                <a:rPr lang="fa-IR" sz="1200" b="1" dirty="0">
                  <a:solidFill>
                    <a:schemeClr val="tx1"/>
                  </a:solidFill>
                  <a:latin typeface="Pinar" pitchFamily="2" charset="-78"/>
                  <a:cs typeface="Pinar" pitchFamily="2" charset="-78"/>
                </a:rPr>
                <a:t>منابع</a:t>
              </a:r>
              <a:endParaRPr lang="en-US" sz="1200" b="1" dirty="0">
                <a:solidFill>
                  <a:schemeClr val="tx1"/>
                </a:solidFill>
                <a:latin typeface="Pinar" pitchFamily="2" charset="-78"/>
                <a:cs typeface="Pinar" pitchFamily="2" charset="-78"/>
              </a:endParaRPr>
            </a:p>
          </p:txBody>
        </p:sp>
      </p:grpSp>
      <p:sp>
        <p:nvSpPr>
          <p:cNvPr id="96" name="Oval 95">
            <a:extLst>
              <a:ext uri="{FF2B5EF4-FFF2-40B4-BE49-F238E27FC236}">
                <a16:creationId xmlns:a16="http://schemas.microsoft.com/office/drawing/2014/main" id="{76FC9F0D-BFDE-D204-77C2-32209D6717D6}"/>
              </a:ext>
            </a:extLst>
          </p:cNvPr>
          <p:cNvSpPr/>
          <p:nvPr/>
        </p:nvSpPr>
        <p:spPr>
          <a:xfrm>
            <a:off x="922272" y="1929255"/>
            <a:ext cx="615008" cy="383099"/>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21</a:t>
            </a:r>
          </a:p>
        </p:txBody>
      </p:sp>
      <p:sp>
        <p:nvSpPr>
          <p:cNvPr id="98" name="Oval 97">
            <a:extLst>
              <a:ext uri="{FF2B5EF4-FFF2-40B4-BE49-F238E27FC236}">
                <a16:creationId xmlns:a16="http://schemas.microsoft.com/office/drawing/2014/main" id="{A37F0EE7-0C53-553A-BBD8-C93169F7BD05}"/>
              </a:ext>
            </a:extLst>
          </p:cNvPr>
          <p:cNvSpPr/>
          <p:nvPr/>
        </p:nvSpPr>
        <p:spPr>
          <a:xfrm>
            <a:off x="922272" y="2601869"/>
            <a:ext cx="615008" cy="377941"/>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22</a:t>
            </a:r>
          </a:p>
        </p:txBody>
      </p:sp>
      <p:sp>
        <p:nvSpPr>
          <p:cNvPr id="99" name="Oval 98">
            <a:extLst>
              <a:ext uri="{FF2B5EF4-FFF2-40B4-BE49-F238E27FC236}">
                <a16:creationId xmlns:a16="http://schemas.microsoft.com/office/drawing/2014/main" id="{02B9C2A7-ABFE-33E0-B18E-2D3FF6DA7064}"/>
              </a:ext>
            </a:extLst>
          </p:cNvPr>
          <p:cNvSpPr/>
          <p:nvPr/>
        </p:nvSpPr>
        <p:spPr>
          <a:xfrm>
            <a:off x="907411" y="3367582"/>
            <a:ext cx="615008" cy="409778"/>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23</a:t>
            </a:r>
          </a:p>
        </p:txBody>
      </p:sp>
      <p:sp>
        <p:nvSpPr>
          <p:cNvPr id="100" name="Oval 99">
            <a:extLst>
              <a:ext uri="{FF2B5EF4-FFF2-40B4-BE49-F238E27FC236}">
                <a16:creationId xmlns:a16="http://schemas.microsoft.com/office/drawing/2014/main" id="{26E98D79-F077-3DAD-BDF2-EBFDA3084581}"/>
              </a:ext>
            </a:extLst>
          </p:cNvPr>
          <p:cNvSpPr/>
          <p:nvPr/>
        </p:nvSpPr>
        <p:spPr>
          <a:xfrm>
            <a:off x="924614" y="4127074"/>
            <a:ext cx="615008" cy="411389"/>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32</a:t>
            </a:r>
          </a:p>
        </p:txBody>
      </p:sp>
      <p:sp>
        <p:nvSpPr>
          <p:cNvPr id="101" name="Oval 100">
            <a:extLst>
              <a:ext uri="{FF2B5EF4-FFF2-40B4-BE49-F238E27FC236}">
                <a16:creationId xmlns:a16="http://schemas.microsoft.com/office/drawing/2014/main" id="{F6D03742-34E9-C091-5C6A-E74635BDCD4D}"/>
              </a:ext>
            </a:extLst>
          </p:cNvPr>
          <p:cNvSpPr/>
          <p:nvPr/>
        </p:nvSpPr>
        <p:spPr>
          <a:xfrm>
            <a:off x="924614" y="4849898"/>
            <a:ext cx="615008" cy="438378"/>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34</a:t>
            </a:r>
          </a:p>
        </p:txBody>
      </p:sp>
      <p:sp>
        <p:nvSpPr>
          <p:cNvPr id="102" name="Oval 101">
            <a:extLst>
              <a:ext uri="{FF2B5EF4-FFF2-40B4-BE49-F238E27FC236}">
                <a16:creationId xmlns:a16="http://schemas.microsoft.com/office/drawing/2014/main" id="{DD2039F5-E25B-9D38-FBF1-F3222848D485}"/>
              </a:ext>
            </a:extLst>
          </p:cNvPr>
          <p:cNvSpPr/>
          <p:nvPr/>
        </p:nvSpPr>
        <p:spPr>
          <a:xfrm>
            <a:off x="911483" y="5592080"/>
            <a:ext cx="615212" cy="377941"/>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35</a:t>
            </a:r>
          </a:p>
        </p:txBody>
      </p:sp>
    </p:spTree>
    <p:extLst>
      <p:ext uri="{BB962C8B-B14F-4D97-AF65-F5344CB8AC3E}">
        <p14:creationId xmlns:p14="http://schemas.microsoft.com/office/powerpoint/2010/main" val="22051586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1F5DD0-1F4C-45C4-8BEC-33AB4B47BF98}"/>
              </a:ext>
            </a:extLst>
          </p:cNvPr>
          <p:cNvSpPr>
            <a:spLocks noGrp="1"/>
          </p:cNvSpPr>
          <p:nvPr>
            <p:ph type="title"/>
          </p:nvPr>
        </p:nvSpPr>
        <p:spPr>
          <a:xfrm>
            <a:off x="10224796" y="307910"/>
            <a:ext cx="1709057" cy="817722"/>
          </a:xfrm>
        </p:spPr>
        <p:txBody>
          <a:bodyPr/>
          <a:lstStyle/>
          <a:p>
            <a:r>
              <a:rPr lang="fa-IR" dirty="0">
                <a:latin typeface="Pinar" pitchFamily="2" charset="-78"/>
                <a:cs typeface="Pinar" pitchFamily="2" charset="-78"/>
              </a:rPr>
              <a:t>مقدمه</a:t>
            </a:r>
            <a:endParaRPr lang="en-US" dirty="0">
              <a:latin typeface="Pinar" pitchFamily="2" charset="-78"/>
              <a:cs typeface="Pinar" pitchFamily="2" charset="-78"/>
            </a:endParaRPr>
          </a:p>
        </p:txBody>
      </p:sp>
      <p:sp>
        <p:nvSpPr>
          <p:cNvPr id="4" name="Slide Number Placeholder 3">
            <a:extLst>
              <a:ext uri="{FF2B5EF4-FFF2-40B4-BE49-F238E27FC236}">
                <a16:creationId xmlns:a16="http://schemas.microsoft.com/office/drawing/2014/main" id="{2EA21BC8-8853-41B4-91F9-DD94F7939B6F}"/>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4</a:t>
            </a:fld>
            <a:endParaRPr lang="en-US" dirty="0"/>
          </a:p>
        </p:txBody>
      </p:sp>
      <p:pic>
        <p:nvPicPr>
          <p:cNvPr id="1026" name="Picture 2" descr="روش‌های مقابله با روانگرایی خاک - omransoft">
            <a:extLst>
              <a:ext uri="{FF2B5EF4-FFF2-40B4-BE49-F238E27FC236}">
                <a16:creationId xmlns:a16="http://schemas.microsoft.com/office/drawing/2014/main" id="{F266D12A-E9CB-2AC4-20B0-410B00786FF6}"/>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4437" r="24437"/>
          <a:stretch>
            <a:fillRect/>
          </a:stretch>
        </p:blipFill>
        <p:spPr bwMode="auto">
          <a:xfrm>
            <a:off x="258147" y="569167"/>
            <a:ext cx="4356273" cy="52662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0487DF-7C7E-18A2-4CA7-EFC5F54CCC25}"/>
              </a:ext>
            </a:extLst>
          </p:cNvPr>
          <p:cNvSpPr txBox="1"/>
          <p:nvPr/>
        </p:nvSpPr>
        <p:spPr>
          <a:xfrm>
            <a:off x="5019869" y="1771149"/>
            <a:ext cx="6713437" cy="2862322"/>
          </a:xfrm>
          <a:prstGeom prst="rect">
            <a:avLst/>
          </a:prstGeom>
          <a:noFill/>
        </p:spPr>
        <p:txBody>
          <a:bodyPr wrap="square" rtlCol="0">
            <a:spAutoFit/>
          </a:bodyPr>
          <a:lstStyle/>
          <a:p>
            <a:pPr algn="just" rtl="1"/>
            <a:r>
              <a:rPr lang="fa-IR" sz="1800" b="0" i="0" dirty="0">
                <a:solidFill>
                  <a:srgbClr val="000000"/>
                </a:solidFill>
                <a:effectLst/>
                <a:latin typeface="BMitra"/>
                <a:cs typeface="B Nazanin" panose="00000400000000000000" pitchFamily="2" charset="-78"/>
              </a:rPr>
              <a:t>با توجه به قرار گرفتن ايران در منطقه اي با خطر لرزه خيزي بالا، نيروهاي ناشي از زلزله يكي از عوامل كنترل كننده ي طراحـي در مهندسـي عمران مي باشد.</a:t>
            </a:r>
            <a:r>
              <a:rPr lang="fa-IR" dirty="0">
                <a:cs typeface="B Nazanin" panose="00000400000000000000" pitchFamily="2" charset="-78"/>
              </a:rPr>
              <a:t> </a:t>
            </a:r>
            <a:r>
              <a:rPr lang="fa-IR" sz="1800" b="0" i="0" dirty="0">
                <a:solidFill>
                  <a:srgbClr val="000000"/>
                </a:solidFill>
                <a:effectLst/>
                <a:latin typeface="BMitra"/>
                <a:cs typeface="B Nazanin" panose="00000400000000000000" pitchFamily="2" charset="-78"/>
              </a:rPr>
              <a:t>در قلمرو ژئوتكنيك، با وجود آن كه سال هاي نسبتا زيادي از مشاهده ي مخاطرات لرزه اي مختلف مي گذرد، اين پديده هـا</a:t>
            </a:r>
            <a:r>
              <a:rPr lang="fa-IR" sz="1800" dirty="0">
                <a:solidFill>
                  <a:srgbClr val="000000"/>
                </a:solidFill>
                <a:latin typeface="BMitra"/>
                <a:cs typeface="B Nazanin" panose="00000400000000000000" pitchFamily="2" charset="-78"/>
              </a:rPr>
              <a:t> </a:t>
            </a:r>
            <a:r>
              <a:rPr lang="fa-IR" sz="1800" b="0" i="0" dirty="0">
                <a:solidFill>
                  <a:srgbClr val="000000"/>
                </a:solidFill>
                <a:effectLst/>
                <a:latin typeface="BMitra"/>
                <a:cs typeface="B Nazanin" panose="00000400000000000000" pitchFamily="2" charset="-78"/>
              </a:rPr>
              <a:t>نسبت به اثرات زلزله روي سازه ناشناخته تر هستند. به نظر مي رسد كه پيچيدگي ساز و كار و نياز به تحقيقات گسترده و پرهزينه تر عامل اصـلي اين عدم شناخت نسبي باشد.</a:t>
            </a:r>
            <a:r>
              <a:rPr lang="fa-IR" sz="1200" b="0" i="0" dirty="0">
                <a:solidFill>
                  <a:srgbClr val="000000"/>
                </a:solidFill>
                <a:effectLst/>
                <a:latin typeface="BMitra"/>
                <a:cs typeface="B Nazanin" panose="00000400000000000000" pitchFamily="2" charset="-78"/>
              </a:rPr>
              <a:t> </a:t>
            </a:r>
            <a:r>
              <a:rPr lang="fa-IR" sz="1800" b="0" i="0" dirty="0">
                <a:solidFill>
                  <a:srgbClr val="000000"/>
                </a:solidFill>
                <a:effectLst/>
                <a:latin typeface="BMitra"/>
                <a:cs typeface="B Nazanin" panose="00000400000000000000" pitchFamily="2" charset="-78"/>
              </a:rPr>
              <a:t>يكي از اين مخاطرات لرزه اي كه بنابر آمارهاي موجود در زلزله هاي اخير، مخرب ترين اثـر زلزلـه در مناطق مستعد بـوده اسـت، پديـده ي روانگرايي است. اين پديده در دنيا با دو زلزله ي نيگاتا و آلاسكا در سال 1964ميلادي و در كشور ما با زلزله ي منجيل در سال 1369شمسي به عنوان يك خطر لرزه اي مهم شناخته شد. روانگرايي هم اكنون به عنوان يكي از اصلي ترين زيرشـاخه هـاي ژئوتكنيـك لـرزه اي در اكثـر مراكـز تحقيقاتي دنيا مورد مطالعه قرار مي گيرد.</a:t>
            </a:r>
            <a:endParaRPr lang="en-US" dirty="0"/>
          </a:p>
        </p:txBody>
      </p:sp>
    </p:spTree>
    <p:extLst>
      <p:ext uri="{BB962C8B-B14F-4D97-AF65-F5344CB8AC3E}">
        <p14:creationId xmlns:p14="http://schemas.microsoft.com/office/powerpoint/2010/main" val="1703968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97FCDC-3D84-40C2-9992-32E41951F8B3}"/>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5</a:t>
            </a:fld>
            <a:endParaRPr lang="en-US" dirty="0"/>
          </a:p>
        </p:txBody>
      </p:sp>
      <p:sp>
        <p:nvSpPr>
          <p:cNvPr id="17" name="Rectangle: Rounded Corners 16">
            <a:extLst>
              <a:ext uri="{FF2B5EF4-FFF2-40B4-BE49-F238E27FC236}">
                <a16:creationId xmlns:a16="http://schemas.microsoft.com/office/drawing/2014/main" id="{13E9D2C4-5844-416A-AB47-2CD6AB0201FA}"/>
              </a:ext>
            </a:extLst>
          </p:cNvPr>
          <p:cNvSpPr/>
          <p:nvPr/>
        </p:nvSpPr>
        <p:spPr>
          <a:xfrm>
            <a:off x="8295764" y="211798"/>
            <a:ext cx="3584900" cy="92893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b="1" i="0" dirty="0">
                <a:solidFill>
                  <a:srgbClr val="000000"/>
                </a:solidFill>
                <a:effectLst/>
                <a:latin typeface="Pinar" pitchFamily="2" charset="-78"/>
                <a:cs typeface="Pinar" pitchFamily="2" charset="-78"/>
              </a:rPr>
              <a:t>تاريخچه ای از تعريف روانگرايی</a:t>
            </a:r>
            <a:r>
              <a:rPr lang="fa-IR" dirty="0">
                <a:latin typeface="Pinar" pitchFamily="2" charset="-78"/>
                <a:cs typeface="Pinar" pitchFamily="2" charset="-78"/>
              </a:rPr>
              <a:t> </a:t>
            </a:r>
            <a:br>
              <a:rPr lang="fa-IR" dirty="0">
                <a:latin typeface="Pinar" pitchFamily="2" charset="-78"/>
                <a:cs typeface="Pinar" pitchFamily="2" charset="-78"/>
              </a:rPr>
            </a:br>
            <a:endParaRPr lang="en-US" dirty="0">
              <a:solidFill>
                <a:schemeClr val="tx1"/>
              </a:solidFill>
              <a:latin typeface="Pinar" pitchFamily="2" charset="-78"/>
              <a:cs typeface="Pinar" pitchFamily="2" charset="-78"/>
            </a:endParaRPr>
          </a:p>
        </p:txBody>
      </p:sp>
      <p:sp>
        <p:nvSpPr>
          <p:cNvPr id="2" name="TextBox 1">
            <a:extLst>
              <a:ext uri="{FF2B5EF4-FFF2-40B4-BE49-F238E27FC236}">
                <a16:creationId xmlns:a16="http://schemas.microsoft.com/office/drawing/2014/main" id="{C6BE15CF-2FEA-DE53-6F53-1D7F3234F6EA}"/>
              </a:ext>
            </a:extLst>
          </p:cNvPr>
          <p:cNvSpPr txBox="1"/>
          <p:nvPr/>
        </p:nvSpPr>
        <p:spPr>
          <a:xfrm>
            <a:off x="111967" y="1595536"/>
            <a:ext cx="11768697" cy="3797193"/>
          </a:xfrm>
          <a:prstGeom prst="rect">
            <a:avLst/>
          </a:prstGeom>
          <a:noFill/>
        </p:spPr>
        <p:txBody>
          <a:bodyPr wrap="square" rtlCol="0">
            <a:spAutoFit/>
          </a:bodyPr>
          <a:lstStyle/>
          <a:p>
            <a:pPr algn="r" rtl="1">
              <a:lnSpc>
                <a:spcPct val="150000"/>
              </a:lnSpc>
            </a:pPr>
            <a:r>
              <a:rPr lang="fa-IR" dirty="0">
                <a:cs typeface="B Nazanin" panose="00000400000000000000" pitchFamily="2" charset="-78"/>
              </a:rPr>
              <a:t>اثرات مخرب ناشي از روانگرايي در يك دوره ي سه ماهه در سال  1964هنگامي كه زلزله ي  </a:t>
            </a:r>
            <a:r>
              <a:rPr lang="en-US" dirty="0">
                <a:cs typeface="B Nazanin" panose="00000400000000000000" pitchFamily="2" charset="-78"/>
              </a:rPr>
              <a:t>Good Friday</a:t>
            </a:r>
            <a:r>
              <a:rPr lang="fa-IR" dirty="0">
                <a:cs typeface="B Nazanin" panose="00000400000000000000" pitchFamily="2" charset="-78"/>
              </a:rPr>
              <a:t> در آلاسكا و به دنبال آن زلزله ي نيگاتا  در ژاپن به وقوع پيوست، توجه مهندسان ژئوتكنيك را به خود جلب نمود. هر دو زلزله مثاله اي شگفت انگيزي را از خسارت هاي ناشي از روانگرايي شامل شكست شيرواني ها، گسيختگي پي ساختمان ها و پل ها و شناوري سازه هاي مدفون به وجود آوردند. از آن زمان پديدهي روانگرايي خاك يكي از ملاحظات عمده در طراحي سازه هاي ساخته شده درون و يا روي خاك هاي ماسه اي سست اشباع به شمار مي رود. </a:t>
            </a:r>
          </a:p>
          <a:p>
            <a:pPr algn="r" rtl="1">
              <a:lnSpc>
                <a:spcPct val="150000"/>
              </a:lnSpc>
            </a:pPr>
            <a:r>
              <a:rPr lang="fa-IR" dirty="0">
                <a:cs typeface="B Nazanin" panose="00000400000000000000" pitchFamily="2" charset="-78"/>
              </a:rPr>
              <a:t>از بررسي متون فني اين گونه به نظر مي رسد كه </a:t>
            </a:r>
            <a:r>
              <a:rPr lang="en-US" dirty="0">
                <a:cs typeface="B Nazanin" panose="00000400000000000000" pitchFamily="2" charset="-78"/>
              </a:rPr>
              <a:t>)</a:t>
            </a:r>
            <a:r>
              <a:rPr lang="fa-IR" dirty="0">
                <a:cs typeface="B Nazanin" panose="00000400000000000000" pitchFamily="2" charset="-78"/>
              </a:rPr>
              <a:t> </a:t>
            </a:r>
            <a:r>
              <a:rPr lang="en-US" dirty="0">
                <a:cs typeface="B Nazanin" panose="00000400000000000000" pitchFamily="2" charset="-78"/>
              </a:rPr>
              <a:t> Casagrande  (1936</a:t>
            </a:r>
            <a:r>
              <a:rPr lang="fa-IR" dirty="0">
                <a:cs typeface="B Nazanin" panose="00000400000000000000" pitchFamily="2" charset="-78"/>
              </a:rPr>
              <a:t>اولين محققي باشد كه اين پديده را مورد مطالعه قرار داده است. در آن مطالعه،كاساگراند مشخصه هاي خاك هاي غيرچسبنده ي تاثيرگذار بر پايداري شيرواني ها و خاكريزها را با دقت و در نظرگرفتن تمام جزييات تشريح نمود. اگرچه در آن زمان او از عبارت روانگرايي استفاده نكرد، وليكن مفهوم و تعريف اين پديده را به طور واضح پايه گذاري كرد. </a:t>
            </a:r>
          </a:p>
          <a:p>
            <a:pPr algn="r" rtl="1">
              <a:lnSpc>
                <a:spcPct val="150000"/>
              </a:lnSpc>
            </a:pPr>
            <a:r>
              <a:rPr lang="fa-IR" dirty="0">
                <a:cs typeface="B Nazanin" panose="00000400000000000000" pitchFamily="2" charset="-78"/>
              </a:rPr>
              <a:t>عبارت "روانگرايي خودبه خودي يا طبيعي" نخستين بار توسط </a:t>
            </a:r>
            <a:r>
              <a:rPr lang="en-US" dirty="0">
                <a:cs typeface="B Nazanin" panose="00000400000000000000" pitchFamily="2" charset="-78"/>
              </a:rPr>
              <a:t>Terzaghi and Peck   (1948)</a:t>
            </a:r>
            <a:r>
              <a:rPr lang="fa-IR" dirty="0">
                <a:cs typeface="B Nazanin" panose="00000400000000000000" pitchFamily="2" charset="-78"/>
              </a:rPr>
              <a:t>براي نشان دادن تغيير ناگهاني نهشته هاي سست ماسه اي به جريان هايي شبيه سيال لزج به واسطه ي اغتشاش جزيي مورد استفاده قرار گرفت.</a:t>
            </a:r>
            <a:endParaRPr lang="en-US" dirty="0">
              <a:cs typeface="B Nazanin" panose="00000400000000000000" pitchFamily="2" charset="-78"/>
            </a:endParaRPr>
          </a:p>
        </p:txBody>
      </p:sp>
    </p:spTree>
    <p:extLst>
      <p:ext uri="{BB962C8B-B14F-4D97-AF65-F5344CB8AC3E}">
        <p14:creationId xmlns:p14="http://schemas.microsoft.com/office/powerpoint/2010/main" val="214444043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3313-3B8D-4C32-85EB-B2B95791DF1F}"/>
              </a:ext>
            </a:extLst>
          </p:cNvPr>
          <p:cNvSpPr>
            <a:spLocks noGrp="1"/>
          </p:cNvSpPr>
          <p:nvPr>
            <p:ph type="title"/>
          </p:nvPr>
        </p:nvSpPr>
        <p:spPr>
          <a:xfrm>
            <a:off x="2847331" y="336550"/>
            <a:ext cx="9030539" cy="1325563"/>
          </a:xfrm>
        </p:spPr>
        <p:txBody>
          <a:bodyPr/>
          <a:lstStyle/>
          <a:p>
            <a:r>
              <a:rPr lang="fa-IR" b="1" i="0" dirty="0">
                <a:solidFill>
                  <a:srgbClr val="553982"/>
                </a:solidFill>
                <a:effectLst/>
                <a:latin typeface="Pinar DS1-ExtraBold" pitchFamily="2" charset="-78"/>
                <a:cs typeface="Pinar DS1-ExtraBold" pitchFamily="2" charset="-78"/>
              </a:rPr>
              <a:t>آیا روانگرایی را می‌توان پیش بینی کرد؟</a:t>
            </a:r>
            <a:endParaRPr lang="en-US" dirty="0">
              <a:latin typeface="Pinar DS1-ExtraBold" pitchFamily="2" charset="-78"/>
              <a:cs typeface="Pinar DS1-ExtraBold" pitchFamily="2" charset="-78"/>
            </a:endParaRPr>
          </a:p>
        </p:txBody>
      </p:sp>
      <p:sp>
        <p:nvSpPr>
          <p:cNvPr id="3" name="Text Placeholder 2">
            <a:extLst>
              <a:ext uri="{FF2B5EF4-FFF2-40B4-BE49-F238E27FC236}">
                <a16:creationId xmlns:a16="http://schemas.microsoft.com/office/drawing/2014/main" id="{FBD10A77-73FD-4A3B-A8D4-5562D103CD43}"/>
              </a:ext>
            </a:extLst>
          </p:cNvPr>
          <p:cNvSpPr>
            <a:spLocks noGrp="1"/>
          </p:cNvSpPr>
          <p:nvPr>
            <p:ph type="body" idx="1"/>
          </p:nvPr>
        </p:nvSpPr>
        <p:spPr>
          <a:xfrm>
            <a:off x="314130" y="1744824"/>
            <a:ext cx="7920597" cy="1136179"/>
          </a:xfrm>
        </p:spPr>
        <p:txBody>
          <a:bodyPr>
            <a:normAutofit/>
          </a:bodyPr>
          <a:lstStyle/>
          <a:p>
            <a:pPr algn="just" rtl="1"/>
            <a:r>
              <a:rPr lang="fa-IR" sz="2800" b="1" i="0" dirty="0">
                <a:solidFill>
                  <a:srgbClr val="515151"/>
                </a:solidFill>
                <a:effectLst/>
                <a:latin typeface="IRANYekanWebFarsiNumbers"/>
                <a:cs typeface="B Nazanin" panose="00000400000000000000" pitchFamily="2" charset="-78"/>
              </a:rPr>
              <a:t>اگر چه شناسایی مناطقی که پتانسیل روانگرایی دارند امکان پذیر است اما وقوع آن مانند وقوع زلزله قابل پیش بینی نیست!</a:t>
            </a:r>
            <a:endParaRPr lang="en-US" sz="2800" b="1" dirty="0">
              <a:cs typeface="B Nazanin" panose="00000400000000000000" pitchFamily="2" charset="-78"/>
            </a:endParaRPr>
          </a:p>
        </p:txBody>
      </p:sp>
      <p:sp>
        <p:nvSpPr>
          <p:cNvPr id="9" name="Slide Number Placeholder 8">
            <a:extLst>
              <a:ext uri="{FF2B5EF4-FFF2-40B4-BE49-F238E27FC236}">
                <a16:creationId xmlns:a16="http://schemas.microsoft.com/office/drawing/2014/main" id="{CE092B6D-3B16-4B06-900F-48092EB0F528}"/>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6</a:t>
            </a:fld>
            <a:endParaRPr lang="en-US" dirty="0"/>
          </a:p>
        </p:txBody>
      </p:sp>
      <p:pic>
        <p:nvPicPr>
          <p:cNvPr id="13" name="Picture 12">
            <a:extLst>
              <a:ext uri="{FF2B5EF4-FFF2-40B4-BE49-F238E27FC236}">
                <a16:creationId xmlns:a16="http://schemas.microsoft.com/office/drawing/2014/main" id="{FA09D722-79D4-EA29-C063-DCDE66ACDD51}"/>
              </a:ext>
            </a:extLst>
          </p:cNvPr>
          <p:cNvPicPr>
            <a:picLocks noChangeAspect="1"/>
          </p:cNvPicPr>
          <p:nvPr/>
        </p:nvPicPr>
        <p:blipFill>
          <a:blip r:embed="rId2"/>
          <a:stretch>
            <a:fillRect/>
          </a:stretch>
        </p:blipFill>
        <p:spPr>
          <a:xfrm>
            <a:off x="8328033" y="1567541"/>
            <a:ext cx="3549837" cy="4733115"/>
          </a:xfrm>
          <a:prstGeom prst="rect">
            <a:avLst/>
          </a:prstGeom>
          <a:ln>
            <a:noFill/>
          </a:ln>
          <a:effectLst>
            <a:softEdge rad="112500"/>
          </a:effectLst>
        </p:spPr>
      </p:pic>
    </p:spTree>
    <p:extLst>
      <p:ext uri="{BB962C8B-B14F-4D97-AF65-F5344CB8AC3E}">
        <p14:creationId xmlns:p14="http://schemas.microsoft.com/office/powerpoint/2010/main" val="800610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97FCDC-3D84-40C2-9992-32E41951F8B3}"/>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7</a:t>
            </a:fld>
            <a:endParaRPr lang="en-US" dirty="0"/>
          </a:p>
        </p:txBody>
      </p:sp>
      <p:grpSp>
        <p:nvGrpSpPr>
          <p:cNvPr id="9" name="Google Shape;4245;p84">
            <a:extLst>
              <a:ext uri="{FF2B5EF4-FFF2-40B4-BE49-F238E27FC236}">
                <a16:creationId xmlns:a16="http://schemas.microsoft.com/office/drawing/2014/main" id="{B71FD8C0-E3EA-A415-BC9B-6F3550FB25CC}"/>
              </a:ext>
            </a:extLst>
          </p:cNvPr>
          <p:cNvGrpSpPr/>
          <p:nvPr/>
        </p:nvGrpSpPr>
        <p:grpSpPr>
          <a:xfrm flipH="1">
            <a:off x="8617228" y="1389227"/>
            <a:ext cx="3263436" cy="679716"/>
            <a:chOff x="4411970" y="2962951"/>
            <a:chExt cx="706544" cy="104214"/>
          </a:xfrm>
          <a:solidFill>
            <a:srgbClr val="27C5C9"/>
          </a:solidFill>
        </p:grpSpPr>
        <p:sp>
          <p:nvSpPr>
            <p:cNvPr id="10" name="Google Shape;4246;p84">
              <a:extLst>
                <a:ext uri="{FF2B5EF4-FFF2-40B4-BE49-F238E27FC236}">
                  <a16:creationId xmlns:a16="http://schemas.microsoft.com/office/drawing/2014/main" id="{8BE401C4-0844-97D4-E219-D3F5A2176235}"/>
                </a:ext>
              </a:extLst>
            </p:cNvPr>
            <p:cNvSpPr/>
            <p:nvPr/>
          </p:nvSpPr>
          <p:spPr>
            <a:xfrm>
              <a:off x="4583863" y="2962951"/>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r>
                <a:rPr lang="fa-IR" sz="1867" kern="0" dirty="0">
                  <a:solidFill>
                    <a:srgbClr val="000000"/>
                  </a:solidFill>
                  <a:latin typeface="Arial"/>
                  <a:cs typeface="B Nazanin" panose="00000400000000000000" pitchFamily="2" charset="-78"/>
                  <a:sym typeface="Arial"/>
                </a:rPr>
                <a:t>   1.روان گرایی خاک در </a:t>
              </a:r>
              <a:r>
                <a:rPr lang="fa-IR" sz="1867" kern="0" dirty="0">
                  <a:solidFill>
                    <a:srgbClr val="000000"/>
                  </a:solidFill>
                  <a:latin typeface="Pinar" pitchFamily="2" charset="-78"/>
                  <a:cs typeface="B Nazanin" panose="00000400000000000000" pitchFamily="2" charset="-78"/>
                  <a:sym typeface="Arial"/>
                </a:rPr>
                <a:t>زمین لرزه کرایست‌چرچ (2011)</a:t>
              </a:r>
              <a:endParaRPr kumimoji="0" sz="1867" b="0" i="0" u="none" strike="noStrike" kern="0" cap="none" spc="0" normalizeH="0" baseline="0" noProof="0" dirty="0">
                <a:ln>
                  <a:noFill/>
                </a:ln>
                <a:solidFill>
                  <a:srgbClr val="000000"/>
                </a:solidFill>
                <a:effectLst/>
                <a:uLnTx/>
                <a:uFillTx/>
                <a:latin typeface="Pinar" pitchFamily="2" charset="-78"/>
                <a:cs typeface="B Nazanin" panose="00000400000000000000" pitchFamily="2" charset="-78"/>
                <a:sym typeface="Arial"/>
              </a:endParaRPr>
            </a:p>
          </p:txBody>
        </p:sp>
        <p:sp>
          <p:nvSpPr>
            <p:cNvPr id="11" name="Google Shape;4247;p84">
              <a:extLst>
                <a:ext uri="{FF2B5EF4-FFF2-40B4-BE49-F238E27FC236}">
                  <a16:creationId xmlns:a16="http://schemas.microsoft.com/office/drawing/2014/main" id="{CB443B7E-3196-5BBB-0238-FC20482757B2}"/>
                </a:ext>
              </a:extLst>
            </p:cNvPr>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248;p84">
              <a:extLst>
                <a:ext uri="{FF2B5EF4-FFF2-40B4-BE49-F238E27FC236}">
                  <a16:creationId xmlns:a16="http://schemas.microsoft.com/office/drawing/2014/main" id="{615BA986-9669-3B35-C0C5-6B8480FF2073}"/>
                </a:ext>
              </a:extLst>
            </p:cNvPr>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249;p84">
              <a:extLst>
                <a:ext uri="{FF2B5EF4-FFF2-40B4-BE49-F238E27FC236}">
                  <a16:creationId xmlns:a16="http://schemas.microsoft.com/office/drawing/2014/main" id="{8692BB95-9944-8B4F-6E24-7CE7EF102661}"/>
                </a:ext>
              </a:extLst>
            </p:cNvPr>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 name="TextBox 15">
            <a:extLst>
              <a:ext uri="{FF2B5EF4-FFF2-40B4-BE49-F238E27FC236}">
                <a16:creationId xmlns:a16="http://schemas.microsoft.com/office/drawing/2014/main" id="{C104BE4E-CA42-1775-83C2-5FF5A916600B}"/>
              </a:ext>
            </a:extLst>
          </p:cNvPr>
          <p:cNvSpPr txBox="1"/>
          <p:nvPr/>
        </p:nvSpPr>
        <p:spPr>
          <a:xfrm>
            <a:off x="6755363" y="2565044"/>
            <a:ext cx="5064245" cy="646331"/>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just" rtl="1"/>
            <a:r>
              <a:rPr lang="fa-IR" b="0" i="0" dirty="0">
                <a:effectLst/>
                <a:latin typeface="Tahoma" panose="020B0604030504040204" pitchFamily="34" charset="0"/>
                <a:cs typeface="B Nazanin" panose="00000400000000000000" pitchFamily="2" charset="-78"/>
              </a:rPr>
              <a:t>تاثیر روانگرایی خاک در </a:t>
            </a:r>
            <a:r>
              <a:rPr lang="fa-IR" b="0" i="0" u="none" strike="noStrike" dirty="0">
                <a:effectLst/>
                <a:latin typeface="Tahoma" panose="020B0604030504040204" pitchFamily="34" charset="0"/>
                <a:cs typeface="B Nazanin" panose="00000400000000000000" pitchFamily="2" charset="-78"/>
              </a:rPr>
              <a:t>زمین لرزۀ کرایست‌چرچ</a:t>
            </a:r>
            <a:r>
              <a:rPr lang="fa-IR" b="0" i="0" dirty="0">
                <a:effectLst/>
                <a:latin typeface="Tahoma" panose="020B0604030504040204" pitchFamily="34" charset="0"/>
                <a:cs typeface="B Nazanin" panose="00000400000000000000" pitchFamily="2" charset="-78"/>
              </a:rPr>
              <a:t> با بزرگای ۶٫۳ در مقیاس ریشتر، </a:t>
            </a:r>
            <a:r>
              <a:rPr lang="fa-IR" b="0" i="0" u="none" strike="noStrike" dirty="0">
                <a:effectLst/>
                <a:latin typeface="Tahoma" panose="020B0604030504040204" pitchFamily="34" charset="0"/>
                <a:cs typeface="B Nazanin" panose="00000400000000000000" pitchFamily="2" charset="-78"/>
              </a:rPr>
              <a:t>زلاندنو</a:t>
            </a:r>
            <a:r>
              <a:rPr lang="fa-IR" b="0" i="0" dirty="0">
                <a:effectLst/>
                <a:latin typeface="Tahoma" panose="020B0604030504040204" pitchFamily="34" charset="0"/>
                <a:cs typeface="B Nazanin" panose="00000400000000000000" pitchFamily="2" charset="-78"/>
              </a:rPr>
              <a:t>، فوریۀ ۲۰۱۱</a:t>
            </a:r>
            <a:endParaRPr lang="en-US" dirty="0">
              <a:latin typeface="Pinar" pitchFamily="2" charset="-78"/>
              <a:cs typeface="B Nazanin" panose="00000400000000000000" pitchFamily="2" charset="-78"/>
            </a:endParaRPr>
          </a:p>
        </p:txBody>
      </p:sp>
      <p:sp>
        <p:nvSpPr>
          <p:cNvPr id="17" name="Rectangle: Rounded Corners 16">
            <a:extLst>
              <a:ext uri="{FF2B5EF4-FFF2-40B4-BE49-F238E27FC236}">
                <a16:creationId xmlns:a16="http://schemas.microsoft.com/office/drawing/2014/main" id="{13E9D2C4-5844-416A-AB47-2CD6AB0201FA}"/>
              </a:ext>
            </a:extLst>
          </p:cNvPr>
          <p:cNvSpPr/>
          <p:nvPr/>
        </p:nvSpPr>
        <p:spPr>
          <a:xfrm>
            <a:off x="7256624" y="214604"/>
            <a:ext cx="4665620" cy="67852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نمونه هایی از روانگرایی در مناطق مختلف جهان</a:t>
            </a:r>
            <a:endParaRPr lang="en-US" dirty="0">
              <a:solidFill>
                <a:schemeClr val="tx1"/>
              </a:solidFill>
            </a:endParaRPr>
          </a:p>
        </p:txBody>
      </p:sp>
      <p:pic>
        <p:nvPicPr>
          <p:cNvPr id="2" name="Picture 1">
            <a:extLst>
              <a:ext uri="{FF2B5EF4-FFF2-40B4-BE49-F238E27FC236}">
                <a16:creationId xmlns:a16="http://schemas.microsoft.com/office/drawing/2014/main" id="{630DCAD4-5614-0E47-14F7-2BD7C85769BD}"/>
              </a:ext>
            </a:extLst>
          </p:cNvPr>
          <p:cNvPicPr>
            <a:picLocks noChangeAspect="1"/>
          </p:cNvPicPr>
          <p:nvPr/>
        </p:nvPicPr>
        <p:blipFill>
          <a:blip r:embed="rId2"/>
          <a:stretch>
            <a:fillRect/>
          </a:stretch>
        </p:blipFill>
        <p:spPr>
          <a:xfrm>
            <a:off x="372392" y="1167009"/>
            <a:ext cx="6031977" cy="4523982"/>
          </a:xfrm>
          <a:prstGeom prst="rect">
            <a:avLst/>
          </a:prstGeom>
          <a:ln>
            <a:noFill/>
          </a:ln>
          <a:effectLst>
            <a:softEdge rad="112500"/>
          </a:effectLst>
        </p:spPr>
      </p:pic>
    </p:spTree>
    <p:extLst>
      <p:ext uri="{BB962C8B-B14F-4D97-AF65-F5344CB8AC3E}">
        <p14:creationId xmlns:p14="http://schemas.microsoft.com/office/powerpoint/2010/main" val="228411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97FCDC-3D84-40C2-9992-32E41951F8B3}"/>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8</a:t>
            </a:fld>
            <a:endParaRPr lang="en-US" dirty="0"/>
          </a:p>
        </p:txBody>
      </p:sp>
      <p:grpSp>
        <p:nvGrpSpPr>
          <p:cNvPr id="9" name="Google Shape;4245;p84">
            <a:extLst>
              <a:ext uri="{FF2B5EF4-FFF2-40B4-BE49-F238E27FC236}">
                <a16:creationId xmlns:a16="http://schemas.microsoft.com/office/drawing/2014/main" id="{B71FD8C0-E3EA-A415-BC9B-6F3550FB25CC}"/>
              </a:ext>
            </a:extLst>
          </p:cNvPr>
          <p:cNvGrpSpPr/>
          <p:nvPr/>
        </p:nvGrpSpPr>
        <p:grpSpPr>
          <a:xfrm flipH="1">
            <a:off x="8617228" y="1389227"/>
            <a:ext cx="3263436" cy="679716"/>
            <a:chOff x="4411970" y="2962951"/>
            <a:chExt cx="706544" cy="104214"/>
          </a:xfrm>
          <a:solidFill>
            <a:srgbClr val="27C5C9"/>
          </a:solidFill>
        </p:grpSpPr>
        <p:sp>
          <p:nvSpPr>
            <p:cNvPr id="10" name="Google Shape;4246;p84">
              <a:extLst>
                <a:ext uri="{FF2B5EF4-FFF2-40B4-BE49-F238E27FC236}">
                  <a16:creationId xmlns:a16="http://schemas.microsoft.com/office/drawing/2014/main" id="{8BE401C4-0844-97D4-E219-D3F5A2176235}"/>
                </a:ext>
              </a:extLst>
            </p:cNvPr>
            <p:cNvSpPr/>
            <p:nvPr/>
          </p:nvSpPr>
          <p:spPr>
            <a:xfrm>
              <a:off x="4583863" y="2962951"/>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r>
                <a:rPr lang="fa-IR" sz="1867" kern="0" dirty="0">
                  <a:solidFill>
                    <a:srgbClr val="000000"/>
                  </a:solidFill>
                  <a:latin typeface="Arial"/>
                  <a:cs typeface="B Nazanin" panose="00000400000000000000" pitchFamily="2" charset="-78"/>
                  <a:sym typeface="Arial"/>
                </a:rPr>
                <a:t>   1.روان گرایی خاک در </a:t>
              </a:r>
              <a:r>
                <a:rPr lang="fa-IR" sz="1867" kern="0" dirty="0">
                  <a:solidFill>
                    <a:srgbClr val="000000"/>
                  </a:solidFill>
                  <a:latin typeface="Pinar" pitchFamily="2" charset="-78"/>
                  <a:cs typeface="B Nazanin" panose="00000400000000000000" pitchFamily="2" charset="-78"/>
                  <a:sym typeface="Arial"/>
                </a:rPr>
                <a:t>زمین‌لرزه چوتسو</a:t>
              </a:r>
              <a:endParaRPr kumimoji="0" sz="1867" b="0" i="0" u="none" strike="noStrike" kern="0" cap="none" spc="0" normalizeH="0" baseline="0" noProof="0" dirty="0">
                <a:ln>
                  <a:noFill/>
                </a:ln>
                <a:solidFill>
                  <a:srgbClr val="000000"/>
                </a:solidFill>
                <a:effectLst/>
                <a:uLnTx/>
                <a:uFillTx/>
                <a:latin typeface="Pinar" pitchFamily="2" charset="-78"/>
                <a:cs typeface="B Nazanin" panose="00000400000000000000" pitchFamily="2" charset="-78"/>
                <a:sym typeface="Arial"/>
              </a:endParaRPr>
            </a:p>
          </p:txBody>
        </p:sp>
        <p:sp>
          <p:nvSpPr>
            <p:cNvPr id="11" name="Google Shape;4247;p84">
              <a:extLst>
                <a:ext uri="{FF2B5EF4-FFF2-40B4-BE49-F238E27FC236}">
                  <a16:creationId xmlns:a16="http://schemas.microsoft.com/office/drawing/2014/main" id="{CB443B7E-3196-5BBB-0238-FC20482757B2}"/>
                </a:ext>
              </a:extLst>
            </p:cNvPr>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248;p84">
              <a:extLst>
                <a:ext uri="{FF2B5EF4-FFF2-40B4-BE49-F238E27FC236}">
                  <a16:creationId xmlns:a16="http://schemas.microsoft.com/office/drawing/2014/main" id="{615BA986-9669-3B35-C0C5-6B8480FF2073}"/>
                </a:ext>
              </a:extLst>
            </p:cNvPr>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249;p84">
              <a:extLst>
                <a:ext uri="{FF2B5EF4-FFF2-40B4-BE49-F238E27FC236}">
                  <a16:creationId xmlns:a16="http://schemas.microsoft.com/office/drawing/2014/main" id="{8692BB95-9944-8B4F-6E24-7CE7EF102661}"/>
                </a:ext>
              </a:extLst>
            </p:cNvPr>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6" name="TextBox 15">
            <a:extLst>
              <a:ext uri="{FF2B5EF4-FFF2-40B4-BE49-F238E27FC236}">
                <a16:creationId xmlns:a16="http://schemas.microsoft.com/office/drawing/2014/main" id="{C104BE4E-CA42-1775-83C2-5FF5A916600B}"/>
              </a:ext>
            </a:extLst>
          </p:cNvPr>
          <p:cNvSpPr txBox="1"/>
          <p:nvPr/>
        </p:nvSpPr>
        <p:spPr>
          <a:xfrm>
            <a:off x="6816419" y="2551837"/>
            <a:ext cx="5064245" cy="1754326"/>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just" rtl="1"/>
            <a:r>
              <a:rPr lang="fa-IR" b="0" i="0" dirty="0">
                <a:effectLst/>
                <a:latin typeface="Tahoma" panose="020B0604030504040204" pitchFamily="34" charset="0"/>
                <a:cs typeface="B Nazanin" panose="00000400000000000000" pitchFamily="2" charset="-78"/>
              </a:rPr>
              <a:t>زمین لرزه کرایست‌چرچ ٫نیوزیلند، زمین‌لرزه ۷،۴ ریشتری بود که در بامداد شنبه ۴ سپتامبر ۲۰۱۰ در نیوزیلند به وقوع پیوست. مرکز این زلزله در ۲۳ کیلومتری شمال غرب شهر کرایست‌چرچ و ۳۲۰ کیلومتری جنوب ولینگتون، پایتخت نیوزیلند بود و ۴۰ ثانیه طول کشید.</a:t>
            </a:r>
          </a:p>
          <a:p>
            <a:pPr algn="just" rtl="1"/>
            <a:r>
              <a:rPr lang="fa-IR" dirty="0">
                <a:latin typeface="Pinar" pitchFamily="2" charset="-78"/>
                <a:cs typeface="B Nazanin" panose="00000400000000000000" pitchFamily="2" charset="-78"/>
              </a:rPr>
              <a:t>گسترش جانبی در کرایست‌چرچ، زلاندنو، به علت روانگرایی خاک در طول زمین لرزۀ سال ۲۰۱۰ کنتربری با بزرگای ۷٫۱ ریشتر</a:t>
            </a:r>
            <a:endParaRPr lang="en-US" dirty="0">
              <a:latin typeface="Pinar" pitchFamily="2" charset="-78"/>
              <a:cs typeface="B Nazanin" panose="00000400000000000000" pitchFamily="2" charset="-78"/>
            </a:endParaRPr>
          </a:p>
        </p:txBody>
      </p:sp>
      <p:sp>
        <p:nvSpPr>
          <p:cNvPr id="17" name="Rectangle: Rounded Corners 16">
            <a:extLst>
              <a:ext uri="{FF2B5EF4-FFF2-40B4-BE49-F238E27FC236}">
                <a16:creationId xmlns:a16="http://schemas.microsoft.com/office/drawing/2014/main" id="{13E9D2C4-5844-416A-AB47-2CD6AB0201FA}"/>
              </a:ext>
            </a:extLst>
          </p:cNvPr>
          <p:cNvSpPr/>
          <p:nvPr/>
        </p:nvSpPr>
        <p:spPr>
          <a:xfrm>
            <a:off x="7256624" y="214604"/>
            <a:ext cx="4665620" cy="67852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نمونه هایی از روانگرایی در مناطق مختلف جهان</a:t>
            </a:r>
            <a:endParaRPr lang="en-US" dirty="0">
              <a:solidFill>
                <a:schemeClr val="tx1"/>
              </a:solidFill>
            </a:endParaRPr>
          </a:p>
        </p:txBody>
      </p:sp>
      <p:pic>
        <p:nvPicPr>
          <p:cNvPr id="2" name="Picture 1">
            <a:extLst>
              <a:ext uri="{FF2B5EF4-FFF2-40B4-BE49-F238E27FC236}">
                <a16:creationId xmlns:a16="http://schemas.microsoft.com/office/drawing/2014/main" id="{7D40143E-27A2-8C5D-70BE-E86B1FD8BA5F}"/>
              </a:ext>
            </a:extLst>
          </p:cNvPr>
          <p:cNvPicPr>
            <a:picLocks noChangeAspect="1"/>
          </p:cNvPicPr>
          <p:nvPr/>
        </p:nvPicPr>
        <p:blipFill>
          <a:blip r:embed="rId2"/>
          <a:stretch>
            <a:fillRect/>
          </a:stretch>
        </p:blipFill>
        <p:spPr>
          <a:xfrm>
            <a:off x="428477" y="1306285"/>
            <a:ext cx="5957542" cy="3956180"/>
          </a:xfrm>
          <a:prstGeom prst="rect">
            <a:avLst/>
          </a:prstGeom>
          <a:ln>
            <a:noFill/>
          </a:ln>
          <a:effectLst>
            <a:softEdge rad="112500"/>
          </a:effectLst>
        </p:spPr>
      </p:pic>
    </p:spTree>
    <p:extLst>
      <p:ext uri="{BB962C8B-B14F-4D97-AF65-F5344CB8AC3E}">
        <p14:creationId xmlns:p14="http://schemas.microsoft.com/office/powerpoint/2010/main" val="306545952"/>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97FCDC-3D84-40C2-9992-32E41951F8B3}"/>
              </a:ext>
            </a:extLst>
          </p:cNvPr>
          <p:cNvSpPr>
            <a:spLocks noGrp="1"/>
          </p:cNvSpPr>
          <p:nvPr>
            <p:ph type="sldNum" sz="quarter" idx="12"/>
          </p:nvPr>
        </p:nvSpPr>
        <p:spPr>
          <a:xfrm>
            <a:off x="8990106" y="6416675"/>
            <a:ext cx="2743200" cy="365125"/>
          </a:xfrm>
        </p:spPr>
        <p:txBody>
          <a:bodyPr/>
          <a:lstStyle/>
          <a:p>
            <a:fld id="{73B850FF-6169-4056-8077-06FFA93A5366}" type="slidenum">
              <a:rPr lang="en-US" smtClean="0"/>
              <a:pPr/>
              <a:t>9</a:t>
            </a:fld>
            <a:endParaRPr lang="en-US" dirty="0"/>
          </a:p>
        </p:txBody>
      </p:sp>
      <p:sp>
        <p:nvSpPr>
          <p:cNvPr id="2" name="TextBox 1">
            <a:extLst>
              <a:ext uri="{FF2B5EF4-FFF2-40B4-BE49-F238E27FC236}">
                <a16:creationId xmlns:a16="http://schemas.microsoft.com/office/drawing/2014/main" id="{CF2D9A88-D7F7-1695-D9C5-76BCCEDD9F94}"/>
              </a:ext>
            </a:extLst>
          </p:cNvPr>
          <p:cNvSpPr txBox="1"/>
          <p:nvPr/>
        </p:nvSpPr>
        <p:spPr>
          <a:xfrm>
            <a:off x="9582539" y="397981"/>
            <a:ext cx="2313992" cy="461665"/>
          </a:xfrm>
          <a:prstGeom prst="rect">
            <a:avLst/>
          </a:prstGeom>
          <a:solidFill>
            <a:srgbClr val="1ADED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bodyPr>
          <a:lstStyle/>
          <a:p>
            <a:r>
              <a:rPr lang="fa-IR" sz="2400" b="1" dirty="0">
                <a:latin typeface="Pinar" pitchFamily="2" charset="-78"/>
                <a:cs typeface="B Nazanin" panose="00000400000000000000" pitchFamily="2" charset="-78"/>
              </a:rPr>
              <a:t>استعداد روانگرایی:</a:t>
            </a:r>
            <a:endParaRPr lang="en-US" sz="2400" b="1" dirty="0">
              <a:latin typeface="Pinar" pitchFamily="2" charset="-78"/>
              <a:cs typeface="B Nazanin" panose="00000400000000000000" pitchFamily="2" charset="-78"/>
            </a:endParaRPr>
          </a:p>
        </p:txBody>
      </p:sp>
      <p:grpSp>
        <p:nvGrpSpPr>
          <p:cNvPr id="3" name="Google Shape;4245;p84">
            <a:extLst>
              <a:ext uri="{FF2B5EF4-FFF2-40B4-BE49-F238E27FC236}">
                <a16:creationId xmlns:a16="http://schemas.microsoft.com/office/drawing/2014/main" id="{1FE70B9F-51EA-0C83-DBAE-FA1E97A2D411}"/>
              </a:ext>
            </a:extLst>
          </p:cNvPr>
          <p:cNvGrpSpPr/>
          <p:nvPr/>
        </p:nvGrpSpPr>
        <p:grpSpPr>
          <a:xfrm flipH="1">
            <a:off x="7587506" y="1104707"/>
            <a:ext cx="3687385" cy="961061"/>
            <a:chOff x="4411970" y="2962952"/>
            <a:chExt cx="706545" cy="104213"/>
          </a:xfrm>
          <a:solidFill>
            <a:srgbClr val="FFCC00"/>
          </a:solidFill>
        </p:grpSpPr>
        <p:sp>
          <p:nvSpPr>
            <p:cNvPr id="9" name="Google Shape;4246;p84">
              <a:extLst>
                <a:ext uri="{FF2B5EF4-FFF2-40B4-BE49-F238E27FC236}">
                  <a16:creationId xmlns:a16="http://schemas.microsoft.com/office/drawing/2014/main" id="{9BA8B579-6B5D-9ADD-534F-A336246D857C}"/>
                </a:ext>
              </a:extLst>
            </p:cNvPr>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grpFill/>
            <a:ln>
              <a:noFill/>
            </a:ln>
          </p:spPr>
          <p:txBody>
            <a:bodyPr spcFirstLastPara="1" wrap="square" lIns="121900" tIns="121900" rIns="121900" bIns="121900" anchor="ctr" anchorCtr="0">
              <a:noAutofit/>
            </a:bodyPr>
            <a:lstStyle/>
            <a:p>
              <a:pPr marL="0" marR="0" lvl="0" indent="0" algn="ctr" defTabSz="1219170" rtl="1" eaLnBrk="1" fontAlgn="auto" latinLnBrk="0" hangingPunct="1">
                <a:lnSpc>
                  <a:spcPct val="100000"/>
                </a:lnSpc>
                <a:spcBef>
                  <a:spcPts val="0"/>
                </a:spcBef>
                <a:spcAft>
                  <a:spcPts val="0"/>
                </a:spcAft>
                <a:buClr>
                  <a:srgbClr val="000000"/>
                </a:buClr>
                <a:buSzTx/>
                <a:buFontTx/>
                <a:buNone/>
                <a:tabLst/>
                <a:defRPr/>
              </a:pPr>
              <a:r>
                <a:rPr kumimoji="0" lang="fa-IR" sz="1867" b="0" i="0" u="none" strike="noStrike" kern="0" cap="none" spc="0" normalizeH="0" baseline="0" noProof="0" dirty="0">
                  <a:ln>
                    <a:noFill/>
                  </a:ln>
                  <a:solidFill>
                    <a:srgbClr val="000000"/>
                  </a:solidFill>
                  <a:effectLst/>
                  <a:uLnTx/>
                  <a:uFillTx/>
                  <a:latin typeface="Arial"/>
                  <a:ea typeface="+mn-ea"/>
                  <a:cs typeface="Arial"/>
                  <a:sym typeface="Arial"/>
                </a:rPr>
                <a:t>  به طور کلی خاک های زیر مستعد روانگرایی هستند:</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4247;p84">
              <a:extLst>
                <a:ext uri="{FF2B5EF4-FFF2-40B4-BE49-F238E27FC236}">
                  <a16:creationId xmlns:a16="http://schemas.microsoft.com/office/drawing/2014/main" id="{756E7936-1237-0F7D-EBBF-FB38A4D5B7F7}"/>
                </a:ext>
              </a:extLst>
            </p:cNvPr>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248;p84">
              <a:extLst>
                <a:ext uri="{FF2B5EF4-FFF2-40B4-BE49-F238E27FC236}">
                  <a16:creationId xmlns:a16="http://schemas.microsoft.com/office/drawing/2014/main" id="{66F053B2-B8E1-73C8-DB02-3B114040D6FF}"/>
                </a:ext>
              </a:extLst>
            </p:cNvPr>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249;p84">
              <a:extLst>
                <a:ext uri="{FF2B5EF4-FFF2-40B4-BE49-F238E27FC236}">
                  <a16:creationId xmlns:a16="http://schemas.microsoft.com/office/drawing/2014/main" id="{87318795-5728-35DD-1528-725206FC427A}"/>
                </a:ext>
              </a:extLst>
            </p:cNvPr>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grpFill/>
            <a:ln>
              <a:noFill/>
            </a:ln>
          </p:spPr>
          <p:txBody>
            <a:bodyPr spcFirstLastPara="1" wrap="square" lIns="121900" tIns="121900" rIns="121900" bIns="121900" anchor="ctr" anchorCtr="0">
              <a:noAutofit/>
            </a:bodyPr>
            <a:lstStyle/>
            <a:p>
              <a:pPr marL="0" marR="0" lvl="0" indent="0" algn="r" defTabSz="1219170" rtl="1"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 name="Arrow: Left 12">
            <a:extLst>
              <a:ext uri="{FF2B5EF4-FFF2-40B4-BE49-F238E27FC236}">
                <a16:creationId xmlns:a16="http://schemas.microsoft.com/office/drawing/2014/main" id="{E1594EA6-84F1-0006-1DBB-DD245F399FBC}"/>
              </a:ext>
            </a:extLst>
          </p:cNvPr>
          <p:cNvSpPr/>
          <p:nvPr/>
        </p:nvSpPr>
        <p:spPr>
          <a:xfrm rot="16200000">
            <a:off x="8869643" y="2299489"/>
            <a:ext cx="815318" cy="574392"/>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5F47893-3F6F-D564-23E4-6F699BCFC299}"/>
              </a:ext>
            </a:extLst>
          </p:cNvPr>
          <p:cNvSpPr/>
          <p:nvPr/>
        </p:nvSpPr>
        <p:spPr>
          <a:xfrm>
            <a:off x="7507815" y="3182634"/>
            <a:ext cx="3538973" cy="1265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0" i="0" dirty="0">
                <a:solidFill>
                  <a:schemeClr val="bg1"/>
                </a:solidFill>
                <a:effectLst/>
                <a:latin typeface="IRANYekanWebFarsiNumbers"/>
              </a:rPr>
              <a:t>خاك هاي ماسه هاي سست و نيمه متراكم</a:t>
            </a:r>
          </a:p>
        </p:txBody>
      </p:sp>
      <p:sp>
        <p:nvSpPr>
          <p:cNvPr id="17" name="Arrow: Left 16">
            <a:extLst>
              <a:ext uri="{FF2B5EF4-FFF2-40B4-BE49-F238E27FC236}">
                <a16:creationId xmlns:a16="http://schemas.microsoft.com/office/drawing/2014/main" id="{BC9BF8BA-4728-4BEA-C213-BE1E6F11785D}"/>
              </a:ext>
            </a:extLst>
          </p:cNvPr>
          <p:cNvSpPr/>
          <p:nvPr/>
        </p:nvSpPr>
        <p:spPr>
          <a:xfrm>
            <a:off x="6189307" y="3504781"/>
            <a:ext cx="1023258" cy="52604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C66C2029-7020-D7E5-67D3-D58F7F43DC23}"/>
              </a:ext>
            </a:extLst>
          </p:cNvPr>
          <p:cNvSpPr/>
          <p:nvPr/>
        </p:nvSpPr>
        <p:spPr>
          <a:xfrm>
            <a:off x="1341261" y="3182634"/>
            <a:ext cx="4503576" cy="1265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0" i="0" dirty="0">
                <a:solidFill>
                  <a:schemeClr val="bg1"/>
                </a:solidFill>
                <a:effectLst/>
                <a:latin typeface="IRANYekanWebFarsiNumbers"/>
              </a:rPr>
              <a:t>خاك هاي مخلوط شن و ماسه، ماسه شن دار سست تا نيمه متراكم</a:t>
            </a:r>
          </a:p>
        </p:txBody>
      </p:sp>
      <p:sp>
        <p:nvSpPr>
          <p:cNvPr id="28" name="Arrow: Down 27">
            <a:extLst>
              <a:ext uri="{FF2B5EF4-FFF2-40B4-BE49-F238E27FC236}">
                <a16:creationId xmlns:a16="http://schemas.microsoft.com/office/drawing/2014/main" id="{D09BDC33-9ED9-2681-751B-7CCA2657CFEE}"/>
              </a:ext>
            </a:extLst>
          </p:cNvPr>
          <p:cNvSpPr/>
          <p:nvPr/>
        </p:nvSpPr>
        <p:spPr>
          <a:xfrm>
            <a:off x="3248608" y="4510148"/>
            <a:ext cx="475861" cy="75578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57F91DA-1888-42A3-EB6F-1E0E5CD9BBE1}"/>
              </a:ext>
            </a:extLst>
          </p:cNvPr>
          <p:cNvSpPr/>
          <p:nvPr/>
        </p:nvSpPr>
        <p:spPr>
          <a:xfrm>
            <a:off x="1234751" y="5327779"/>
            <a:ext cx="4503576" cy="1265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000" b="0" i="0" dirty="0">
              <a:solidFill>
                <a:schemeClr val="bg1"/>
              </a:solidFill>
              <a:effectLst/>
              <a:latin typeface="IRANYekanWebFarsiNumbers"/>
              <a:cs typeface="B Nazanin" panose="00000400000000000000" pitchFamily="2" charset="-78"/>
            </a:endParaRPr>
          </a:p>
          <a:p>
            <a:pPr algn="ctr"/>
            <a:endParaRPr lang="fa-IR" sz="2000" dirty="0">
              <a:solidFill>
                <a:schemeClr val="bg1"/>
              </a:solidFill>
              <a:latin typeface="IRANYekanWebFarsiNumbers"/>
              <a:cs typeface="B Nazanin" panose="00000400000000000000" pitchFamily="2" charset="-78"/>
            </a:endParaRPr>
          </a:p>
          <a:p>
            <a:pPr algn="ctr"/>
            <a:r>
              <a:rPr lang="fa-IR" sz="2000" b="0" i="0" dirty="0">
                <a:solidFill>
                  <a:schemeClr val="bg1"/>
                </a:solidFill>
                <a:effectLst/>
                <a:latin typeface="IRANYekanWebFarsiNumbers"/>
                <a:cs typeface="B Nazanin" panose="00000400000000000000" pitchFamily="2" charset="-78"/>
              </a:rPr>
              <a:t>خاك هاي ماسه لاي دار سست تا نيمه متراكم</a:t>
            </a:r>
          </a:p>
          <a:p>
            <a:br>
              <a:rPr lang="fa-IR" dirty="0"/>
            </a:br>
            <a:endParaRPr lang="en-US" dirty="0"/>
          </a:p>
        </p:txBody>
      </p:sp>
      <p:sp>
        <p:nvSpPr>
          <p:cNvPr id="30" name="Arrow: Right 29">
            <a:extLst>
              <a:ext uri="{FF2B5EF4-FFF2-40B4-BE49-F238E27FC236}">
                <a16:creationId xmlns:a16="http://schemas.microsoft.com/office/drawing/2014/main" id="{C26701E6-948C-ECFA-0342-046389E9FB40}"/>
              </a:ext>
            </a:extLst>
          </p:cNvPr>
          <p:cNvSpPr/>
          <p:nvPr/>
        </p:nvSpPr>
        <p:spPr>
          <a:xfrm>
            <a:off x="6002694" y="5693066"/>
            <a:ext cx="929950" cy="482406"/>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B6CAB1-BCBD-264D-FCF6-C988FB2B7859}"/>
              </a:ext>
            </a:extLst>
          </p:cNvPr>
          <p:cNvSpPr/>
          <p:nvPr/>
        </p:nvSpPr>
        <p:spPr>
          <a:xfrm>
            <a:off x="7507814" y="5234505"/>
            <a:ext cx="3538973" cy="1265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endParaRPr lang="fa-IR" b="0" i="0" dirty="0">
              <a:solidFill>
                <a:schemeClr val="bg1"/>
              </a:solidFill>
              <a:effectLst/>
              <a:latin typeface="IRANYekanWebFarsiNumbers"/>
              <a:cs typeface="B Nazanin" panose="00000400000000000000" pitchFamily="2" charset="-78"/>
            </a:endParaRPr>
          </a:p>
          <a:p>
            <a:pPr algn="ctr">
              <a:buFont typeface="Arial" panose="020B0604020202020204" pitchFamily="34" charset="0"/>
              <a:buChar char="•"/>
            </a:pPr>
            <a:endParaRPr lang="fa-IR" dirty="0">
              <a:solidFill>
                <a:schemeClr val="bg1"/>
              </a:solidFill>
              <a:latin typeface="IRANYekanWebFarsiNumbers"/>
              <a:cs typeface="B Nazanin" panose="00000400000000000000" pitchFamily="2" charset="-78"/>
            </a:endParaRPr>
          </a:p>
          <a:p>
            <a:pPr algn="ctr"/>
            <a:r>
              <a:rPr lang="fa-IR" b="0" i="0" dirty="0">
                <a:solidFill>
                  <a:schemeClr val="bg1"/>
                </a:solidFill>
                <a:effectLst/>
                <a:latin typeface="IRANYekanWebFarsiNumbers"/>
                <a:cs typeface="B Nazanin" panose="00000400000000000000" pitchFamily="2" charset="-78"/>
              </a:rPr>
              <a:t>سطح آب زيرزميني در شرايط فوق كمتر از 3 تا 6 متر باشد</a:t>
            </a:r>
          </a:p>
          <a:p>
            <a:br>
              <a:rPr lang="fa-IR" dirty="0"/>
            </a:br>
            <a:endParaRPr lang="en-US" dirty="0"/>
          </a:p>
        </p:txBody>
      </p:sp>
    </p:spTree>
    <p:extLst>
      <p:ext uri="{BB962C8B-B14F-4D97-AF65-F5344CB8AC3E}">
        <p14:creationId xmlns:p14="http://schemas.microsoft.com/office/powerpoint/2010/main" val="1502519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_win32_JB_SL_v2.potx" id="{ADBA094C-A0EC-4C0A-B446-BFAC587CD452}" vid="{5D925AC9-0F62-4DD1-AF7D-A39A21A96B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8EF3A0-5A01-4576-8764-452FD3A2CB7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241377AF-B80E-4F93-8088-50DE225F3452}">
  <ds:schemaRefs>
    <ds:schemaRef ds:uri="http://schemas.microsoft.com/sharepoint/v3/contenttype/forms"/>
  </ds:schemaRefs>
</ds:datastoreItem>
</file>

<file path=customXml/itemProps3.xml><?xml version="1.0" encoding="utf-8"?>
<ds:datastoreItem xmlns:ds="http://schemas.openxmlformats.org/officeDocument/2006/customXml" ds:itemID="{9841D0F8-A96E-436B-B6A7-2AFF6F30F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Dappled design</Template>
  <TotalTime>621</TotalTime>
  <Words>1581</Words>
  <Application>Microsoft Office PowerPoint</Application>
  <PresentationFormat>Widescreen</PresentationFormat>
  <Paragraphs>181</Paragraphs>
  <Slides>21</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21</vt:i4>
      </vt:variant>
    </vt:vector>
  </HeadingPairs>
  <TitlesOfParts>
    <vt:vector size="38" baseType="lpstr">
      <vt:lpstr>ab</vt:lpstr>
      <vt:lpstr>Arial</vt:lpstr>
      <vt:lpstr>Avenir Next LT Pro</vt:lpstr>
      <vt:lpstr>AvenirNext LT Pro Medium</vt:lpstr>
      <vt:lpstr>B Nazanin</vt:lpstr>
      <vt:lpstr>BMitra</vt:lpstr>
      <vt:lpstr>BMitraBold</vt:lpstr>
      <vt:lpstr>Calibri</vt:lpstr>
      <vt:lpstr>IRANYekanWebFarsiNumbers</vt:lpstr>
      <vt:lpstr>Pinar</vt:lpstr>
      <vt:lpstr>Pinar DS1-ExtraBold</vt:lpstr>
      <vt:lpstr>Sabon Next LT</vt:lpstr>
      <vt:lpstr>Tahoma</vt:lpstr>
      <vt:lpstr>Times New Roman</vt:lpstr>
      <vt:lpstr>Vazirmatn</vt:lpstr>
      <vt:lpstr>Wingdings</vt:lpstr>
      <vt:lpstr>DappledVTI</vt:lpstr>
      <vt:lpstr>PowerPoint Presentation</vt:lpstr>
      <vt:lpstr> بررسی رونگرایی و مقابله با آن</vt:lpstr>
      <vt:lpstr>PowerPoint Presentation</vt:lpstr>
      <vt:lpstr>مقدمه</vt:lpstr>
      <vt:lpstr>PowerPoint Presentation</vt:lpstr>
      <vt:lpstr>آیا روانگرایی را می‌توان پیش بینی کرد؟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اثرات روانگرایی خاک بر سازه های مهندسی</vt:lpstr>
      <vt:lpstr>راهکار های مقابله با روانگرایی</vt:lpstr>
      <vt:lpstr>آزمایش های تعیین روانگرایی خاک</vt:lpstr>
      <vt:lpstr>نتیجه گیری:</vt:lpstr>
      <vt:lpstr>نتیجه گیری:</vt:lpstr>
      <vt:lpstr>منابع:</vt:lpstr>
      <vt:lpstr>با تشکر از توجه شما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رونگرایی و  مقابله با آن</dc:title>
  <dc:creator>Ali .M</dc:creator>
  <cp:lastModifiedBy>Ali .M</cp:lastModifiedBy>
  <cp:revision>7</cp:revision>
  <dcterms:created xsi:type="dcterms:W3CDTF">2023-01-16T15:37:01Z</dcterms:created>
  <dcterms:modified xsi:type="dcterms:W3CDTF">2023-01-20T12:27:40Z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